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737" r:id="rId1"/>
  </p:sldMasterIdLst>
  <p:notesMasterIdLst>
    <p:notesMasterId r:id="rId43"/>
  </p:notesMasterIdLst>
  <p:handoutMasterIdLst>
    <p:handoutMasterId r:id="rId44"/>
  </p:handoutMasterIdLst>
  <p:sldIdLst>
    <p:sldId id="256" r:id="rId2"/>
    <p:sldId id="348" r:id="rId3"/>
    <p:sldId id="391" r:id="rId4"/>
    <p:sldId id="392" r:id="rId5"/>
    <p:sldId id="393" r:id="rId6"/>
    <p:sldId id="394" r:id="rId7"/>
    <p:sldId id="395" r:id="rId8"/>
    <p:sldId id="371" r:id="rId9"/>
    <p:sldId id="389" r:id="rId10"/>
    <p:sldId id="396" r:id="rId11"/>
    <p:sldId id="349" r:id="rId12"/>
    <p:sldId id="358" r:id="rId13"/>
    <p:sldId id="350" r:id="rId14"/>
    <p:sldId id="351" r:id="rId15"/>
    <p:sldId id="386" r:id="rId16"/>
    <p:sldId id="353" r:id="rId17"/>
    <p:sldId id="352" r:id="rId18"/>
    <p:sldId id="354" r:id="rId19"/>
    <p:sldId id="355" r:id="rId20"/>
    <p:sldId id="356" r:id="rId21"/>
    <p:sldId id="357" r:id="rId22"/>
    <p:sldId id="359" r:id="rId23"/>
    <p:sldId id="360" r:id="rId24"/>
    <p:sldId id="388" r:id="rId25"/>
    <p:sldId id="361" r:id="rId26"/>
    <p:sldId id="364" r:id="rId27"/>
    <p:sldId id="375" r:id="rId28"/>
    <p:sldId id="365" r:id="rId29"/>
    <p:sldId id="381" r:id="rId30"/>
    <p:sldId id="382" r:id="rId31"/>
    <p:sldId id="368" r:id="rId32"/>
    <p:sldId id="369" r:id="rId33"/>
    <p:sldId id="397" r:id="rId34"/>
    <p:sldId id="390" r:id="rId35"/>
    <p:sldId id="366" r:id="rId36"/>
    <p:sldId id="367" r:id="rId37"/>
    <p:sldId id="370" r:id="rId38"/>
    <p:sldId id="376" r:id="rId39"/>
    <p:sldId id="377" r:id="rId40"/>
    <p:sldId id="383" r:id="rId41"/>
    <p:sldId id="387" r:id="rId42"/>
  </p:sldIdLst>
  <p:sldSz cx="9144000" cy="6858000" type="screen4x3"/>
  <p:notesSz cx="6669088" cy="9926638"/>
  <p:defaultTextStyle>
    <a:defPPr>
      <a:defRPr lang="en-US"/>
    </a:defPPr>
    <a:lvl1pPr algn="l" rtl="0" fontAlgn="base">
      <a:spcBef>
        <a:spcPct val="0"/>
      </a:spcBef>
      <a:spcAft>
        <a:spcPct val="0"/>
      </a:spcAft>
      <a:defRPr sz="2000" i="1" kern="1200">
        <a:solidFill>
          <a:schemeClr val="tx1"/>
        </a:solidFill>
        <a:latin typeface="Tahoma" pitchFamily="34" charset="0"/>
        <a:ea typeface="+mn-ea"/>
        <a:cs typeface="+mn-cs"/>
      </a:defRPr>
    </a:lvl1pPr>
    <a:lvl2pPr marL="457200" algn="l" rtl="0" fontAlgn="base">
      <a:spcBef>
        <a:spcPct val="0"/>
      </a:spcBef>
      <a:spcAft>
        <a:spcPct val="0"/>
      </a:spcAft>
      <a:defRPr sz="2000" i="1" kern="1200">
        <a:solidFill>
          <a:schemeClr val="tx1"/>
        </a:solidFill>
        <a:latin typeface="Tahoma" pitchFamily="34" charset="0"/>
        <a:ea typeface="+mn-ea"/>
        <a:cs typeface="+mn-cs"/>
      </a:defRPr>
    </a:lvl2pPr>
    <a:lvl3pPr marL="914400" algn="l" rtl="0" fontAlgn="base">
      <a:spcBef>
        <a:spcPct val="0"/>
      </a:spcBef>
      <a:spcAft>
        <a:spcPct val="0"/>
      </a:spcAft>
      <a:defRPr sz="2000" i="1" kern="1200">
        <a:solidFill>
          <a:schemeClr val="tx1"/>
        </a:solidFill>
        <a:latin typeface="Tahoma" pitchFamily="34" charset="0"/>
        <a:ea typeface="+mn-ea"/>
        <a:cs typeface="+mn-cs"/>
      </a:defRPr>
    </a:lvl3pPr>
    <a:lvl4pPr marL="1371600" algn="l" rtl="0" fontAlgn="base">
      <a:spcBef>
        <a:spcPct val="0"/>
      </a:spcBef>
      <a:spcAft>
        <a:spcPct val="0"/>
      </a:spcAft>
      <a:defRPr sz="2000" i="1" kern="1200">
        <a:solidFill>
          <a:schemeClr val="tx1"/>
        </a:solidFill>
        <a:latin typeface="Tahoma" pitchFamily="34" charset="0"/>
        <a:ea typeface="+mn-ea"/>
        <a:cs typeface="+mn-cs"/>
      </a:defRPr>
    </a:lvl4pPr>
    <a:lvl5pPr marL="1828800" algn="l" rtl="0" fontAlgn="base">
      <a:spcBef>
        <a:spcPct val="0"/>
      </a:spcBef>
      <a:spcAft>
        <a:spcPct val="0"/>
      </a:spcAft>
      <a:defRPr sz="2000" i="1" kern="1200">
        <a:solidFill>
          <a:schemeClr val="tx1"/>
        </a:solidFill>
        <a:latin typeface="Tahoma" pitchFamily="34" charset="0"/>
        <a:ea typeface="+mn-ea"/>
        <a:cs typeface="+mn-cs"/>
      </a:defRPr>
    </a:lvl5pPr>
    <a:lvl6pPr marL="2286000" algn="l" defTabSz="914400" rtl="0" eaLnBrk="1" latinLnBrk="0" hangingPunct="1">
      <a:defRPr sz="2000" i="1" kern="1200">
        <a:solidFill>
          <a:schemeClr val="tx1"/>
        </a:solidFill>
        <a:latin typeface="Tahoma" pitchFamily="34" charset="0"/>
        <a:ea typeface="+mn-ea"/>
        <a:cs typeface="+mn-cs"/>
      </a:defRPr>
    </a:lvl6pPr>
    <a:lvl7pPr marL="2743200" algn="l" defTabSz="914400" rtl="0" eaLnBrk="1" latinLnBrk="0" hangingPunct="1">
      <a:defRPr sz="2000" i="1" kern="1200">
        <a:solidFill>
          <a:schemeClr val="tx1"/>
        </a:solidFill>
        <a:latin typeface="Tahoma" pitchFamily="34" charset="0"/>
        <a:ea typeface="+mn-ea"/>
        <a:cs typeface="+mn-cs"/>
      </a:defRPr>
    </a:lvl7pPr>
    <a:lvl8pPr marL="3200400" algn="l" defTabSz="914400" rtl="0" eaLnBrk="1" latinLnBrk="0" hangingPunct="1">
      <a:defRPr sz="2000" i="1" kern="1200">
        <a:solidFill>
          <a:schemeClr val="tx1"/>
        </a:solidFill>
        <a:latin typeface="Tahoma" pitchFamily="34" charset="0"/>
        <a:ea typeface="+mn-ea"/>
        <a:cs typeface="+mn-cs"/>
      </a:defRPr>
    </a:lvl8pPr>
    <a:lvl9pPr marL="3657600" algn="l" defTabSz="914400" rtl="0" eaLnBrk="1" latinLnBrk="0" hangingPunct="1">
      <a:defRPr sz="2000" i="1" kern="1200">
        <a:solidFill>
          <a:schemeClr val="tx1"/>
        </a:solidFill>
        <a:latin typeface="Tahoma"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99"/>
    <a:srgbClr val="000066"/>
    <a:srgbClr val="777777"/>
    <a:srgbClr val="FFFF00"/>
    <a:srgbClr val="FFFF66"/>
    <a:srgbClr val="008000"/>
    <a:srgbClr val="808080"/>
    <a:srgbClr val="C0C0C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36" autoAdjust="0"/>
    <p:restoredTop sz="92812" autoAdjust="0"/>
  </p:normalViewPr>
  <p:slideViewPr>
    <p:cSldViewPr>
      <p:cViewPr varScale="1">
        <p:scale>
          <a:sx n="101" d="100"/>
          <a:sy n="101" d="100"/>
        </p:scale>
        <p:origin x="-270" y="-96"/>
      </p:cViewPr>
      <p:guideLst>
        <p:guide orient="horz" pos="3312"/>
        <p:guide pos="2880"/>
      </p:guideLst>
    </p:cSldViewPr>
  </p:slideViewPr>
  <p:notesTextViewPr>
    <p:cViewPr>
      <p:scale>
        <a:sx n="100" d="100"/>
        <a:sy n="100" d="100"/>
      </p:scale>
      <p:origin x="0" y="0"/>
    </p:cViewPr>
  </p:notesTextViewPr>
  <p:sorterViewPr>
    <p:cViewPr>
      <p:scale>
        <a:sx n="66" d="100"/>
        <a:sy n="66" d="100"/>
      </p:scale>
      <p:origin x="0" y="510"/>
    </p:cViewPr>
  </p:sorterViewPr>
  <p:notesViewPr>
    <p:cSldViewPr>
      <p:cViewPr varScale="1">
        <p:scale>
          <a:sx n="40" d="100"/>
          <a:sy n="40" d="100"/>
        </p:scale>
        <p:origin x="-1164" y="-78"/>
      </p:cViewPr>
      <p:guideLst>
        <p:guide orient="horz" pos="3127"/>
        <p:guide pos="210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notesMaster" Target="notesMasters/notesMaster1.xml"/><Relationship Id="rId48"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890838" cy="496888"/>
          </a:xfrm>
          <a:prstGeom prst="rect">
            <a:avLst/>
          </a:prstGeom>
        </p:spPr>
        <p:txBody>
          <a:bodyPr vert="horz" lIns="91403" tIns="45702" rIns="91403" bIns="45702" rtlCol="0"/>
          <a:lstStyle>
            <a:lvl1pPr algn="l">
              <a:defRPr sz="1200">
                <a:latin typeface="Tahoma" charset="0"/>
              </a:defRPr>
            </a:lvl1pPr>
          </a:lstStyle>
          <a:p>
            <a:pPr>
              <a:defRPr/>
            </a:pPr>
            <a:endParaRPr lang="en-GB"/>
          </a:p>
        </p:txBody>
      </p:sp>
      <p:sp>
        <p:nvSpPr>
          <p:cNvPr id="3" name="Date Placeholder 2"/>
          <p:cNvSpPr>
            <a:spLocks noGrp="1"/>
          </p:cNvSpPr>
          <p:nvPr>
            <p:ph type="dt" sz="quarter" idx="1"/>
          </p:nvPr>
        </p:nvSpPr>
        <p:spPr>
          <a:xfrm>
            <a:off x="3776663" y="0"/>
            <a:ext cx="2890837" cy="496888"/>
          </a:xfrm>
          <a:prstGeom prst="rect">
            <a:avLst/>
          </a:prstGeom>
        </p:spPr>
        <p:txBody>
          <a:bodyPr vert="horz" lIns="91403" tIns="45702" rIns="91403" bIns="45702" rtlCol="0"/>
          <a:lstStyle>
            <a:lvl1pPr algn="r">
              <a:defRPr sz="1200" smtClean="0">
                <a:latin typeface="Tahoma" charset="0"/>
              </a:defRPr>
            </a:lvl1pPr>
          </a:lstStyle>
          <a:p>
            <a:pPr>
              <a:defRPr/>
            </a:pPr>
            <a:fld id="{B09C0152-9411-4CC4-995F-CB82A0619650}" type="datetimeFigureOut">
              <a:rPr lang="en-US"/>
              <a:pPr>
                <a:defRPr/>
              </a:pPr>
              <a:t>5/23/2016</a:t>
            </a:fld>
            <a:endParaRPr lang="en-GB"/>
          </a:p>
        </p:txBody>
      </p:sp>
      <p:sp>
        <p:nvSpPr>
          <p:cNvPr id="4" name="Footer Placeholder 3"/>
          <p:cNvSpPr>
            <a:spLocks noGrp="1"/>
          </p:cNvSpPr>
          <p:nvPr>
            <p:ph type="ftr" sz="quarter" idx="2"/>
          </p:nvPr>
        </p:nvSpPr>
        <p:spPr>
          <a:xfrm>
            <a:off x="0" y="9428163"/>
            <a:ext cx="2890838" cy="496887"/>
          </a:xfrm>
          <a:prstGeom prst="rect">
            <a:avLst/>
          </a:prstGeom>
        </p:spPr>
        <p:txBody>
          <a:bodyPr vert="horz" lIns="91403" tIns="45702" rIns="91403" bIns="45702" rtlCol="0" anchor="b"/>
          <a:lstStyle>
            <a:lvl1pPr algn="l">
              <a:defRPr sz="1200">
                <a:latin typeface="Tahoma" charset="0"/>
              </a:defRPr>
            </a:lvl1pPr>
          </a:lstStyle>
          <a:p>
            <a:pPr>
              <a:defRPr/>
            </a:pPr>
            <a:endParaRPr lang="en-GB"/>
          </a:p>
        </p:txBody>
      </p:sp>
      <p:sp>
        <p:nvSpPr>
          <p:cNvPr id="5" name="Slide Number Placeholder 4"/>
          <p:cNvSpPr>
            <a:spLocks noGrp="1"/>
          </p:cNvSpPr>
          <p:nvPr>
            <p:ph type="sldNum" sz="quarter" idx="3"/>
          </p:nvPr>
        </p:nvSpPr>
        <p:spPr>
          <a:xfrm>
            <a:off x="3776663" y="9428163"/>
            <a:ext cx="2890837" cy="496887"/>
          </a:xfrm>
          <a:prstGeom prst="rect">
            <a:avLst/>
          </a:prstGeom>
        </p:spPr>
        <p:txBody>
          <a:bodyPr vert="horz" lIns="91403" tIns="45702" rIns="91403" bIns="45702" rtlCol="0" anchor="b"/>
          <a:lstStyle>
            <a:lvl1pPr algn="r">
              <a:defRPr sz="1200" smtClean="0">
                <a:latin typeface="Tahoma" charset="0"/>
              </a:defRPr>
            </a:lvl1pPr>
          </a:lstStyle>
          <a:p>
            <a:pPr>
              <a:defRPr/>
            </a:pPr>
            <a:fld id="{6558651D-E2CB-4FA9-A426-5A0C624F0B62}" type="slidenum">
              <a:rPr lang="en-GB"/>
              <a:pPr>
                <a:defRPr/>
              </a:pPr>
              <a:t>‹N›</a:t>
            </a:fld>
            <a:endParaRPr lang="en-GB"/>
          </a:p>
        </p:txBody>
      </p:sp>
    </p:spTree>
    <p:extLst>
      <p:ext uri="{BB962C8B-B14F-4D97-AF65-F5344CB8AC3E}">
        <p14:creationId xmlns:p14="http://schemas.microsoft.com/office/powerpoint/2010/main" val="265237316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bwMode="auto">
          <a:xfrm>
            <a:off x="0" y="0"/>
            <a:ext cx="2890838" cy="496888"/>
          </a:xfrm>
          <a:prstGeom prst="rect">
            <a:avLst/>
          </a:prstGeom>
          <a:noFill/>
          <a:ln w="9525">
            <a:noFill/>
            <a:miter lim="800000"/>
            <a:headEnd/>
            <a:tailEnd/>
          </a:ln>
          <a:effectLst/>
        </p:spPr>
        <p:txBody>
          <a:bodyPr vert="horz" wrap="square" lIns="91403" tIns="45702" rIns="91403" bIns="45702" numCol="1" anchor="t" anchorCtr="0" compatLnSpc="1">
            <a:prstTxWarp prst="textNoShape">
              <a:avLst/>
            </a:prstTxWarp>
          </a:bodyPr>
          <a:lstStyle>
            <a:lvl1pPr algn="l" eaLnBrk="0" hangingPunct="0">
              <a:defRPr sz="1200" i="0">
                <a:latin typeface="Times New Roman" pitchFamily="18" charset="0"/>
              </a:defRPr>
            </a:lvl1pPr>
          </a:lstStyle>
          <a:p>
            <a:pPr>
              <a:defRPr/>
            </a:pPr>
            <a:endParaRPr lang="it-IT"/>
          </a:p>
        </p:txBody>
      </p:sp>
      <p:sp>
        <p:nvSpPr>
          <p:cNvPr id="16387" name="Rectangle 3"/>
          <p:cNvSpPr>
            <a:spLocks noGrp="1" noChangeArrowheads="1"/>
          </p:cNvSpPr>
          <p:nvPr>
            <p:ph type="dt" idx="1"/>
          </p:nvPr>
        </p:nvSpPr>
        <p:spPr bwMode="auto">
          <a:xfrm>
            <a:off x="3778250" y="0"/>
            <a:ext cx="2890838" cy="496888"/>
          </a:xfrm>
          <a:prstGeom prst="rect">
            <a:avLst/>
          </a:prstGeom>
          <a:noFill/>
          <a:ln w="9525">
            <a:noFill/>
            <a:miter lim="800000"/>
            <a:headEnd/>
            <a:tailEnd/>
          </a:ln>
          <a:effectLst/>
        </p:spPr>
        <p:txBody>
          <a:bodyPr vert="horz" wrap="square" lIns="91403" tIns="45702" rIns="91403" bIns="45702" numCol="1" anchor="t" anchorCtr="0" compatLnSpc="1">
            <a:prstTxWarp prst="textNoShape">
              <a:avLst/>
            </a:prstTxWarp>
          </a:bodyPr>
          <a:lstStyle>
            <a:lvl1pPr algn="r" eaLnBrk="0" hangingPunct="0">
              <a:defRPr sz="1200" i="0">
                <a:latin typeface="Times New Roman" pitchFamily="18" charset="0"/>
              </a:defRPr>
            </a:lvl1pPr>
          </a:lstStyle>
          <a:p>
            <a:pPr>
              <a:defRPr/>
            </a:pPr>
            <a:endParaRPr lang="it-IT"/>
          </a:p>
        </p:txBody>
      </p:sp>
      <p:sp>
        <p:nvSpPr>
          <p:cNvPr id="9220" name="Rectangle 4"/>
          <p:cNvSpPr>
            <a:spLocks noGrp="1" noRot="1" noChangeAspect="1" noChangeArrowheads="1" noTextEdit="1"/>
          </p:cNvSpPr>
          <p:nvPr>
            <p:ph type="sldImg" idx="2"/>
          </p:nvPr>
        </p:nvSpPr>
        <p:spPr bwMode="auto">
          <a:xfrm>
            <a:off x="852488" y="744538"/>
            <a:ext cx="4964112" cy="3722687"/>
          </a:xfrm>
          <a:prstGeom prst="rect">
            <a:avLst/>
          </a:prstGeom>
          <a:noFill/>
          <a:ln w="9525">
            <a:solidFill>
              <a:srgbClr val="000000"/>
            </a:solidFill>
            <a:miter lim="800000"/>
            <a:headEnd/>
            <a:tailEnd/>
          </a:ln>
        </p:spPr>
      </p:sp>
      <p:sp>
        <p:nvSpPr>
          <p:cNvPr id="16389" name="Rectangle 5"/>
          <p:cNvSpPr>
            <a:spLocks noGrp="1" noChangeArrowheads="1"/>
          </p:cNvSpPr>
          <p:nvPr>
            <p:ph type="body" sz="quarter" idx="3"/>
          </p:nvPr>
        </p:nvSpPr>
        <p:spPr bwMode="auto">
          <a:xfrm>
            <a:off x="889000" y="4716463"/>
            <a:ext cx="4891088" cy="4465637"/>
          </a:xfrm>
          <a:prstGeom prst="rect">
            <a:avLst/>
          </a:prstGeom>
          <a:noFill/>
          <a:ln w="9525">
            <a:noFill/>
            <a:miter lim="800000"/>
            <a:headEnd/>
            <a:tailEnd/>
          </a:ln>
          <a:effectLst/>
        </p:spPr>
        <p:txBody>
          <a:bodyPr vert="horz" wrap="square" lIns="91403" tIns="45702" rIns="91403" bIns="45702" numCol="1" anchor="t" anchorCtr="0" compatLnSpc="1">
            <a:prstTxWarp prst="textNoShape">
              <a:avLst/>
            </a:prstTxWarp>
          </a:bodyPr>
          <a:lstStyle/>
          <a:p>
            <a:pPr lvl="0"/>
            <a:r>
              <a:rPr lang="it-IT" noProof="0" smtClean="0"/>
              <a:t>Fare clic per modificare gli stili del testo dello schema</a:t>
            </a:r>
          </a:p>
          <a:p>
            <a:pPr lvl="1"/>
            <a:r>
              <a:rPr lang="it-IT" noProof="0" smtClean="0"/>
              <a:t>Secondo livello</a:t>
            </a:r>
          </a:p>
          <a:p>
            <a:pPr lvl="2"/>
            <a:r>
              <a:rPr lang="it-IT" noProof="0" smtClean="0"/>
              <a:t>Terzo livello</a:t>
            </a:r>
          </a:p>
          <a:p>
            <a:pPr lvl="3"/>
            <a:r>
              <a:rPr lang="it-IT" noProof="0" smtClean="0"/>
              <a:t>Quarto livello</a:t>
            </a:r>
          </a:p>
          <a:p>
            <a:pPr lvl="4"/>
            <a:r>
              <a:rPr lang="it-IT" noProof="0" smtClean="0"/>
              <a:t>Quinto livello</a:t>
            </a:r>
          </a:p>
        </p:txBody>
      </p:sp>
      <p:sp>
        <p:nvSpPr>
          <p:cNvPr id="16390" name="Rectangle 6"/>
          <p:cNvSpPr>
            <a:spLocks noGrp="1" noChangeArrowheads="1"/>
          </p:cNvSpPr>
          <p:nvPr>
            <p:ph type="ftr" sz="quarter" idx="4"/>
          </p:nvPr>
        </p:nvSpPr>
        <p:spPr bwMode="auto">
          <a:xfrm>
            <a:off x="0" y="9429750"/>
            <a:ext cx="2890838" cy="496888"/>
          </a:xfrm>
          <a:prstGeom prst="rect">
            <a:avLst/>
          </a:prstGeom>
          <a:noFill/>
          <a:ln w="9525">
            <a:noFill/>
            <a:miter lim="800000"/>
            <a:headEnd/>
            <a:tailEnd/>
          </a:ln>
          <a:effectLst/>
        </p:spPr>
        <p:txBody>
          <a:bodyPr vert="horz" wrap="square" lIns="91403" tIns="45702" rIns="91403" bIns="45702" numCol="1" anchor="b" anchorCtr="0" compatLnSpc="1">
            <a:prstTxWarp prst="textNoShape">
              <a:avLst/>
            </a:prstTxWarp>
          </a:bodyPr>
          <a:lstStyle>
            <a:lvl1pPr algn="l" eaLnBrk="0" hangingPunct="0">
              <a:defRPr sz="1200" i="0">
                <a:latin typeface="Times New Roman" pitchFamily="18" charset="0"/>
              </a:defRPr>
            </a:lvl1pPr>
          </a:lstStyle>
          <a:p>
            <a:pPr>
              <a:defRPr/>
            </a:pPr>
            <a:endParaRPr lang="it-IT"/>
          </a:p>
        </p:txBody>
      </p:sp>
      <p:sp>
        <p:nvSpPr>
          <p:cNvPr id="16391" name="Rectangle 7"/>
          <p:cNvSpPr>
            <a:spLocks noGrp="1" noChangeArrowheads="1"/>
          </p:cNvSpPr>
          <p:nvPr>
            <p:ph type="sldNum" sz="quarter" idx="5"/>
          </p:nvPr>
        </p:nvSpPr>
        <p:spPr bwMode="auto">
          <a:xfrm>
            <a:off x="3778250" y="9429750"/>
            <a:ext cx="2890838" cy="496888"/>
          </a:xfrm>
          <a:prstGeom prst="rect">
            <a:avLst/>
          </a:prstGeom>
          <a:noFill/>
          <a:ln w="9525">
            <a:noFill/>
            <a:miter lim="800000"/>
            <a:headEnd/>
            <a:tailEnd/>
          </a:ln>
          <a:effectLst/>
        </p:spPr>
        <p:txBody>
          <a:bodyPr vert="horz" wrap="square" lIns="91403" tIns="45702" rIns="91403" bIns="45702" numCol="1" anchor="b" anchorCtr="0" compatLnSpc="1">
            <a:prstTxWarp prst="textNoShape">
              <a:avLst/>
            </a:prstTxWarp>
          </a:bodyPr>
          <a:lstStyle>
            <a:lvl1pPr algn="r" eaLnBrk="0" hangingPunct="0">
              <a:defRPr sz="1200" i="0">
                <a:latin typeface="Times New Roman" pitchFamily="18" charset="0"/>
              </a:defRPr>
            </a:lvl1pPr>
          </a:lstStyle>
          <a:p>
            <a:pPr>
              <a:defRPr/>
            </a:pPr>
            <a:fld id="{07E99D45-E42C-41CD-8C28-4D8F2EFCEEC3}" type="slidenum">
              <a:rPr lang="it-IT"/>
              <a:pPr>
                <a:defRPr/>
              </a:pPr>
              <a:t>‹N›</a:t>
            </a:fld>
            <a:endParaRPr lang="it-IT"/>
          </a:p>
        </p:txBody>
      </p:sp>
    </p:spTree>
    <p:extLst>
      <p:ext uri="{BB962C8B-B14F-4D97-AF65-F5344CB8AC3E}">
        <p14:creationId xmlns:p14="http://schemas.microsoft.com/office/powerpoint/2010/main" val="120758923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pPr>
              <a:defRPr/>
            </a:pPr>
            <a:fld id="{07E99D45-E42C-41CD-8C28-4D8F2EFCEEC3}" type="slidenum">
              <a:rPr lang="it-IT" smtClean="0"/>
              <a:pPr>
                <a:defRPr/>
              </a:pPr>
              <a:t>5</a:t>
            </a:fld>
            <a:endParaRPr lang="it-IT"/>
          </a:p>
        </p:txBody>
      </p:sp>
    </p:spTree>
    <p:extLst>
      <p:ext uri="{BB962C8B-B14F-4D97-AF65-F5344CB8AC3E}">
        <p14:creationId xmlns:p14="http://schemas.microsoft.com/office/powerpoint/2010/main" val="124570046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70658" name="Rectangle 2"/>
          <p:cNvSpPr>
            <a:spLocks noGrp="1" noChangeArrowheads="1"/>
          </p:cNvSpPr>
          <p:nvPr>
            <p:ph type="ctrTitle"/>
          </p:nvPr>
        </p:nvSpPr>
        <p:spPr>
          <a:xfrm>
            <a:off x="1000100" y="4614875"/>
            <a:ext cx="7715304" cy="814389"/>
          </a:xfrm>
        </p:spPr>
        <p:txBody>
          <a:bodyPr>
            <a:normAutofit/>
          </a:bodyPr>
          <a:lstStyle>
            <a:lvl1pPr algn="r">
              <a:defRPr smtClean="0">
                <a:solidFill>
                  <a:srgbClr val="003399"/>
                </a:solidFill>
              </a:defRPr>
            </a:lvl1pPr>
          </a:lstStyle>
          <a:p>
            <a:r>
              <a:rPr lang="it-IT" smtClean="0"/>
              <a:t>Fare clic per modificare lo stile del titolo</a:t>
            </a:r>
            <a:endParaRPr lang="it-IT" dirty="0" smtClean="0"/>
          </a:p>
        </p:txBody>
      </p:sp>
      <p:sp>
        <p:nvSpPr>
          <p:cNvPr id="70659" name="Rectangle 3"/>
          <p:cNvSpPr>
            <a:spLocks noGrp="1" noChangeArrowheads="1"/>
          </p:cNvSpPr>
          <p:nvPr>
            <p:ph type="subTitle" idx="1"/>
          </p:nvPr>
        </p:nvSpPr>
        <p:spPr>
          <a:xfrm>
            <a:off x="1000100" y="5480069"/>
            <a:ext cx="7715304" cy="806451"/>
          </a:xfrm>
        </p:spPr>
        <p:txBody>
          <a:bodyPr>
            <a:normAutofit/>
          </a:bodyPr>
          <a:lstStyle>
            <a:lvl1pPr marL="0" indent="0" algn="r">
              <a:buNone/>
              <a:defRPr sz="2000" smtClean="0">
                <a:solidFill>
                  <a:srgbClr val="003399"/>
                </a:solidFill>
                <a:latin typeface="Verdana" pitchFamily="34" charset="0"/>
              </a:defRPr>
            </a:lvl1pPr>
          </a:lstStyle>
          <a:p>
            <a:r>
              <a:rPr lang="it-IT" smtClean="0"/>
              <a:t>Fare clic per modificare lo stile del sottotitolo dello schema</a:t>
            </a:r>
            <a:endParaRPr lang="it-IT" dirty="0" smtClean="0"/>
          </a:p>
        </p:txBody>
      </p:sp>
      <p:sp>
        <p:nvSpPr>
          <p:cNvPr id="4" name="Slide Number Placeholder 8"/>
          <p:cNvSpPr>
            <a:spLocks noGrp="1"/>
          </p:cNvSpPr>
          <p:nvPr>
            <p:ph type="sldNum" sz="quarter" idx="10"/>
          </p:nvPr>
        </p:nvSpPr>
        <p:spPr/>
        <p:txBody>
          <a:bodyPr/>
          <a:lstStyle>
            <a:lvl1pPr>
              <a:defRPr smtClean="0">
                <a:solidFill>
                  <a:srgbClr val="003399"/>
                </a:solidFill>
              </a:defRPr>
            </a:lvl1pPr>
          </a:lstStyle>
          <a:p>
            <a:pPr>
              <a:defRPr/>
            </a:pPr>
            <a:fld id="{7505F5CE-A997-44FF-BAA9-BB5ECB4F457A}" type="slidenum">
              <a:rPr lang="it-IT"/>
              <a:pPr>
                <a:defRPr/>
              </a:pPr>
              <a:t>‹N›</a:t>
            </a:fld>
            <a:endParaRPr lang="it-IT" dirty="0"/>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olo e contenuto">
    <p:spTree>
      <p:nvGrpSpPr>
        <p:cNvPr id="1" name=""/>
        <p:cNvGrpSpPr/>
        <p:nvPr/>
      </p:nvGrpSpPr>
      <p:grpSpPr>
        <a:xfrm>
          <a:off x="0" y="0"/>
          <a:ext cx="0" cy="0"/>
          <a:chOff x="0" y="0"/>
          <a:chExt cx="0" cy="0"/>
        </a:xfrm>
      </p:grpSpPr>
      <p:sp>
        <p:nvSpPr>
          <p:cNvPr id="6" name="Rectangle 4"/>
          <p:cNvSpPr>
            <a:spLocks noGrp="1" noChangeArrowheads="1"/>
          </p:cNvSpPr>
          <p:nvPr>
            <p:ph type="title"/>
          </p:nvPr>
        </p:nvSpPr>
        <p:spPr bwMode="auto">
          <a:xfrm>
            <a:off x="785786" y="274638"/>
            <a:ext cx="8143931" cy="939784"/>
          </a:xfrm>
          <a:prstGeom prst="rect">
            <a:avLst/>
          </a:prstGeom>
          <a:noFill/>
          <a:ln w="9525">
            <a:noFill/>
            <a:miter lim="800000"/>
            <a:headEnd/>
            <a:tailEnd/>
          </a:ln>
          <a:effectLst/>
        </p:spPr>
        <p:txBody>
          <a:bodyPr/>
          <a:lstStyle/>
          <a:p>
            <a:pPr lvl="0"/>
            <a:r>
              <a:rPr lang="it-IT" smtClean="0"/>
              <a:t>Fare clic per modificare lo stile del titolo</a:t>
            </a:r>
            <a:endParaRPr lang="it-IT" dirty="0" smtClean="0"/>
          </a:p>
        </p:txBody>
      </p:sp>
      <p:sp>
        <p:nvSpPr>
          <p:cNvPr id="14" name="Content Placeholder 13"/>
          <p:cNvSpPr>
            <a:spLocks noGrp="1"/>
          </p:cNvSpPr>
          <p:nvPr>
            <p:ph sz="quarter" idx="10"/>
          </p:nvPr>
        </p:nvSpPr>
        <p:spPr>
          <a:xfrm>
            <a:off x="785813" y="1285860"/>
            <a:ext cx="8143875" cy="507207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4" name="Rectangle 6"/>
          <p:cNvSpPr>
            <a:spLocks noGrp="1" noChangeArrowheads="1"/>
          </p:cNvSpPr>
          <p:nvPr>
            <p:ph type="sldNum" sz="quarter" idx="11"/>
          </p:nvPr>
        </p:nvSpPr>
        <p:spPr/>
        <p:txBody>
          <a:bodyPr/>
          <a:lstStyle>
            <a:lvl1pPr>
              <a:defRPr/>
            </a:lvl1pPr>
          </a:lstStyle>
          <a:p>
            <a:pPr>
              <a:defRPr/>
            </a:pPr>
            <a:fld id="{2E64C337-FF08-40B5-9A91-325D179CCE25}" type="slidenum">
              <a:rPr lang="it-IT"/>
              <a:pPr>
                <a:defRPr/>
              </a:pPr>
              <a:t>‹N›</a:t>
            </a:fld>
            <a:endParaRPr lang="it-IT" dirty="0"/>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Confronto">
    <p:spTree>
      <p:nvGrpSpPr>
        <p:cNvPr id="1" name=""/>
        <p:cNvGrpSpPr/>
        <p:nvPr/>
      </p:nvGrpSpPr>
      <p:grpSpPr>
        <a:xfrm>
          <a:off x="0" y="0"/>
          <a:ext cx="0" cy="0"/>
          <a:chOff x="0" y="0"/>
          <a:chExt cx="0" cy="0"/>
        </a:xfrm>
      </p:grpSpPr>
      <p:sp>
        <p:nvSpPr>
          <p:cNvPr id="2" name="Titolo 1"/>
          <p:cNvSpPr>
            <a:spLocks noGrp="1"/>
          </p:cNvSpPr>
          <p:nvPr>
            <p:ph type="title"/>
          </p:nvPr>
        </p:nvSpPr>
        <p:spPr>
          <a:xfrm>
            <a:off x="785786" y="274638"/>
            <a:ext cx="8143932" cy="939784"/>
          </a:xfrm>
          <a:prstGeom prst="rect">
            <a:avLst/>
          </a:prstGeom>
        </p:spPr>
        <p:txBody>
          <a:bodyPr/>
          <a:lstStyle>
            <a:lvl1pPr>
              <a:defRPr>
                <a:solidFill>
                  <a:srgbClr val="003399"/>
                </a:solidFill>
              </a:defRPr>
            </a:lvl1pPr>
          </a:lstStyle>
          <a:p>
            <a:r>
              <a:rPr lang="it-IT" smtClean="0"/>
              <a:t>Fare clic per modificare lo stile del titolo</a:t>
            </a:r>
            <a:endParaRPr lang="it-IT" dirty="0"/>
          </a:p>
        </p:txBody>
      </p:sp>
      <p:sp>
        <p:nvSpPr>
          <p:cNvPr id="4" name="Segnaposto contenuto 3"/>
          <p:cNvSpPr>
            <a:spLocks noGrp="1"/>
          </p:cNvSpPr>
          <p:nvPr>
            <p:ph sz="half" idx="2"/>
          </p:nvPr>
        </p:nvSpPr>
        <p:spPr>
          <a:xfrm>
            <a:off x="785787" y="1285860"/>
            <a:ext cx="4000528" cy="5072098"/>
          </a:xfrm>
          <a:prstGeom prst="rect">
            <a:avLst/>
          </a:prstGeom>
        </p:spPr>
        <p:txBody>
          <a:bodyPr/>
          <a:lstStyle>
            <a:lvl1pPr>
              <a:defRPr sz="1800">
                <a:solidFill>
                  <a:srgbClr val="003399"/>
                </a:solidFill>
              </a:defRPr>
            </a:lvl1pPr>
            <a:lvl2pPr>
              <a:defRPr sz="1600">
                <a:solidFill>
                  <a:srgbClr val="003399"/>
                </a:solidFill>
              </a:defRPr>
            </a:lvl2pPr>
            <a:lvl3pPr>
              <a:defRPr sz="1400">
                <a:solidFill>
                  <a:srgbClr val="003399"/>
                </a:solidFill>
              </a:defRPr>
            </a:lvl3pPr>
            <a:lvl4pPr>
              <a:defRPr sz="1400">
                <a:solidFill>
                  <a:srgbClr val="003399"/>
                </a:solidFill>
              </a:defRPr>
            </a:lvl4pPr>
            <a:lvl5pPr>
              <a:defRPr sz="1400">
                <a:solidFill>
                  <a:srgbClr val="003399"/>
                </a:solidFill>
              </a:defRPr>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dirty="0"/>
          </a:p>
        </p:txBody>
      </p:sp>
      <p:sp>
        <p:nvSpPr>
          <p:cNvPr id="6" name="Segnaposto contenuto 5"/>
          <p:cNvSpPr>
            <a:spLocks noGrp="1"/>
          </p:cNvSpPr>
          <p:nvPr>
            <p:ph sz="quarter" idx="4"/>
          </p:nvPr>
        </p:nvSpPr>
        <p:spPr>
          <a:xfrm>
            <a:off x="4857752" y="1285860"/>
            <a:ext cx="4071966" cy="5072098"/>
          </a:xfrm>
          <a:prstGeom prst="rect">
            <a:avLst/>
          </a:prstGeom>
        </p:spPr>
        <p:txBody>
          <a:bodyPr/>
          <a:lstStyle>
            <a:lvl1pPr>
              <a:defRPr sz="1800">
                <a:solidFill>
                  <a:srgbClr val="003399"/>
                </a:solidFill>
              </a:defRPr>
            </a:lvl1pPr>
            <a:lvl2pPr>
              <a:defRPr sz="1600">
                <a:solidFill>
                  <a:srgbClr val="003399"/>
                </a:solidFill>
              </a:defRPr>
            </a:lvl2pPr>
            <a:lvl3pPr>
              <a:defRPr sz="1400">
                <a:solidFill>
                  <a:srgbClr val="003399"/>
                </a:solidFill>
              </a:defRPr>
            </a:lvl3pPr>
            <a:lvl4pPr>
              <a:defRPr sz="1400">
                <a:solidFill>
                  <a:srgbClr val="003399"/>
                </a:solidFill>
              </a:defRPr>
            </a:lvl4pPr>
            <a:lvl5pPr>
              <a:defRPr sz="1400">
                <a:solidFill>
                  <a:srgbClr val="003399"/>
                </a:solidFill>
              </a:defRPr>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dirty="0"/>
          </a:p>
        </p:txBody>
      </p:sp>
      <p:sp>
        <p:nvSpPr>
          <p:cNvPr id="5" name="Rectangle 6"/>
          <p:cNvSpPr>
            <a:spLocks noGrp="1" noChangeArrowheads="1"/>
          </p:cNvSpPr>
          <p:nvPr>
            <p:ph type="sldNum" sz="quarter" idx="10"/>
          </p:nvPr>
        </p:nvSpPr>
        <p:spPr/>
        <p:txBody>
          <a:bodyPr/>
          <a:lstStyle>
            <a:lvl1pPr>
              <a:defRPr/>
            </a:lvl1pPr>
          </a:lstStyle>
          <a:p>
            <a:pPr>
              <a:defRPr/>
            </a:pPr>
            <a:fld id="{1B262D7D-0293-4D86-908E-2ACE2B30478E}" type="slidenum">
              <a:rPr lang="it-IT"/>
              <a:pPr>
                <a:defRPr/>
              </a:pPr>
              <a:t>‹N›</a:t>
            </a:fld>
            <a:endParaRPr lang="it-IT" dirty="0"/>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Layout personalizza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lo stile del titolo</a:t>
            </a:r>
            <a:endParaRPr lang="en-GB" dirty="0"/>
          </a:p>
        </p:txBody>
      </p:sp>
      <p:sp>
        <p:nvSpPr>
          <p:cNvPr id="3" name="Rectangle 6"/>
          <p:cNvSpPr>
            <a:spLocks noGrp="1" noChangeArrowheads="1"/>
          </p:cNvSpPr>
          <p:nvPr>
            <p:ph type="sldNum" sz="quarter" idx="10"/>
          </p:nvPr>
        </p:nvSpPr>
        <p:spPr/>
        <p:txBody>
          <a:bodyPr/>
          <a:lstStyle>
            <a:lvl1pPr>
              <a:defRPr/>
            </a:lvl1pPr>
          </a:lstStyle>
          <a:p>
            <a:pPr>
              <a:defRPr/>
            </a:pPr>
            <a:fld id="{155AF087-5B99-4FFA-8119-7F10545BE46C}" type="slidenum">
              <a:rPr lang="it-IT"/>
              <a:pPr>
                <a:defRPr/>
              </a:pPr>
              <a:t>‹N›</a:t>
            </a:fld>
            <a:endParaRPr lang="it-IT" dirty="0"/>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785786" y="274638"/>
            <a:ext cx="8143932" cy="939784"/>
          </a:xfrm>
          <a:prstGeom prst="rect">
            <a:avLst/>
          </a:prstGeom>
        </p:spPr>
        <p:txBody>
          <a:bodyPr/>
          <a:lstStyle>
            <a:lvl1pPr>
              <a:defRPr>
                <a:solidFill>
                  <a:srgbClr val="003399"/>
                </a:solidFill>
              </a:defRPr>
            </a:lvl1pPr>
          </a:lstStyle>
          <a:p>
            <a:r>
              <a:rPr lang="it-IT" smtClean="0"/>
              <a:t>Fare clic per modificare lo stile del titolo</a:t>
            </a:r>
            <a:endParaRPr lang="it-IT" dirty="0"/>
          </a:p>
        </p:txBody>
      </p:sp>
      <p:sp>
        <p:nvSpPr>
          <p:cNvPr id="3" name="Segnaposto testo 2"/>
          <p:cNvSpPr>
            <a:spLocks noGrp="1"/>
          </p:cNvSpPr>
          <p:nvPr>
            <p:ph type="body" idx="1"/>
          </p:nvPr>
        </p:nvSpPr>
        <p:spPr>
          <a:xfrm>
            <a:off x="785786" y="1285860"/>
            <a:ext cx="4000528" cy="642942"/>
          </a:xfrm>
          <a:prstGeom prst="rect">
            <a:avLst/>
          </a:prstGeom>
        </p:spPr>
        <p:txBody>
          <a:bodyPr anchor="ctr"/>
          <a:lstStyle>
            <a:lvl1pPr marL="0" indent="0">
              <a:spcBef>
                <a:spcPts val="0"/>
              </a:spcBef>
              <a:buNone/>
              <a:defRPr sz="2000" b="1">
                <a:solidFill>
                  <a:srgbClr val="003399"/>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785787" y="1928802"/>
            <a:ext cx="4000528" cy="4429156"/>
          </a:xfrm>
          <a:prstGeom prst="rect">
            <a:avLst/>
          </a:prstGeom>
        </p:spPr>
        <p:txBody>
          <a:bodyPr/>
          <a:lstStyle>
            <a:lvl1pPr>
              <a:defRPr sz="1800">
                <a:solidFill>
                  <a:srgbClr val="003399"/>
                </a:solidFill>
              </a:defRPr>
            </a:lvl1pPr>
            <a:lvl2pPr>
              <a:defRPr sz="1800">
                <a:solidFill>
                  <a:srgbClr val="003399"/>
                </a:solidFill>
              </a:defRPr>
            </a:lvl2pPr>
            <a:lvl3pPr>
              <a:defRPr sz="1600">
                <a:solidFill>
                  <a:srgbClr val="003399"/>
                </a:solidFill>
              </a:defRPr>
            </a:lvl3pPr>
            <a:lvl4pPr>
              <a:defRPr sz="1400">
                <a:solidFill>
                  <a:srgbClr val="003399"/>
                </a:solidFill>
              </a:defRPr>
            </a:lvl4pPr>
            <a:lvl5pPr>
              <a:defRPr sz="1400">
                <a:solidFill>
                  <a:srgbClr val="003399"/>
                </a:solidFill>
              </a:defRPr>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dirty="0"/>
          </a:p>
        </p:txBody>
      </p:sp>
      <p:sp>
        <p:nvSpPr>
          <p:cNvPr id="5" name="Segnaposto testo 4"/>
          <p:cNvSpPr>
            <a:spLocks noGrp="1"/>
          </p:cNvSpPr>
          <p:nvPr>
            <p:ph type="body" sz="quarter" idx="3"/>
          </p:nvPr>
        </p:nvSpPr>
        <p:spPr>
          <a:xfrm>
            <a:off x="4857752" y="1285860"/>
            <a:ext cx="4071966" cy="642942"/>
          </a:xfrm>
          <a:prstGeom prst="rect">
            <a:avLst/>
          </a:prstGeom>
        </p:spPr>
        <p:txBody>
          <a:bodyPr anchor="ctr"/>
          <a:lstStyle>
            <a:lvl1pPr marL="0" indent="0">
              <a:spcBef>
                <a:spcPts val="0"/>
              </a:spcBef>
              <a:buNone/>
              <a:defRPr sz="2000" b="1">
                <a:solidFill>
                  <a:srgbClr val="003399"/>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857752" y="1928802"/>
            <a:ext cx="4071966" cy="4429156"/>
          </a:xfrm>
          <a:prstGeom prst="rect">
            <a:avLst/>
          </a:prstGeom>
        </p:spPr>
        <p:txBody>
          <a:bodyPr/>
          <a:lstStyle>
            <a:lvl1pPr>
              <a:defRPr sz="1800">
                <a:solidFill>
                  <a:srgbClr val="003399"/>
                </a:solidFill>
              </a:defRPr>
            </a:lvl1pPr>
            <a:lvl2pPr>
              <a:defRPr sz="1800">
                <a:solidFill>
                  <a:srgbClr val="003399"/>
                </a:solidFill>
              </a:defRPr>
            </a:lvl2pPr>
            <a:lvl3pPr>
              <a:defRPr sz="1600">
                <a:solidFill>
                  <a:srgbClr val="003399"/>
                </a:solidFill>
              </a:defRPr>
            </a:lvl3pPr>
            <a:lvl4pPr>
              <a:defRPr sz="1400">
                <a:solidFill>
                  <a:srgbClr val="003399"/>
                </a:solidFill>
              </a:defRPr>
            </a:lvl4pPr>
            <a:lvl5pPr>
              <a:defRPr sz="1400">
                <a:solidFill>
                  <a:srgbClr val="003399"/>
                </a:solidFill>
              </a:defRPr>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dirty="0"/>
          </a:p>
        </p:txBody>
      </p:sp>
      <p:sp>
        <p:nvSpPr>
          <p:cNvPr id="7" name="Rectangle 6"/>
          <p:cNvSpPr>
            <a:spLocks noGrp="1" noChangeArrowheads="1"/>
          </p:cNvSpPr>
          <p:nvPr>
            <p:ph type="sldNum" sz="quarter" idx="10"/>
          </p:nvPr>
        </p:nvSpPr>
        <p:spPr/>
        <p:txBody>
          <a:bodyPr/>
          <a:lstStyle>
            <a:lvl1pPr>
              <a:defRPr/>
            </a:lvl1pPr>
          </a:lstStyle>
          <a:p>
            <a:pPr>
              <a:defRPr/>
            </a:pPr>
            <a:fld id="{BF07047C-06D0-4096-B895-79D6027CA504}" type="slidenum">
              <a:rPr lang="it-IT"/>
              <a:pPr>
                <a:defRPr/>
              </a:pPr>
              <a:t>‹N›</a:t>
            </a:fld>
            <a:endParaRPr lang="it-IT" dirty="0"/>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objOnly" preserve="1">
  <p:cSld name="Contenuto">
    <p:spTree>
      <p:nvGrpSpPr>
        <p:cNvPr id="1" name=""/>
        <p:cNvGrpSpPr/>
        <p:nvPr/>
      </p:nvGrpSpPr>
      <p:grpSpPr>
        <a:xfrm>
          <a:off x="0" y="0"/>
          <a:ext cx="0" cy="0"/>
          <a:chOff x="0" y="0"/>
          <a:chExt cx="0" cy="0"/>
        </a:xfrm>
      </p:grpSpPr>
      <p:sp>
        <p:nvSpPr>
          <p:cNvPr id="2" name="Segnaposto contenuto 1"/>
          <p:cNvSpPr>
            <a:spLocks noGrp="1"/>
          </p:cNvSpPr>
          <p:nvPr>
            <p:ph/>
          </p:nvPr>
        </p:nvSpPr>
        <p:spPr>
          <a:xfrm>
            <a:off x="785786" y="274638"/>
            <a:ext cx="8143932" cy="6083320"/>
          </a:xfrm>
          <a:prstGeom prst="rect">
            <a:avLst/>
          </a:prstGeom>
        </p:spPr>
        <p:txBody>
          <a:bodyPr/>
          <a:lstStyle>
            <a:lvl1pPr>
              <a:defRPr>
                <a:solidFill>
                  <a:srgbClr val="003399"/>
                </a:solidFill>
              </a:defRPr>
            </a:lvl1pPr>
            <a:lvl2pPr>
              <a:defRPr>
                <a:solidFill>
                  <a:srgbClr val="003399"/>
                </a:solidFill>
              </a:defRPr>
            </a:lvl2pPr>
            <a:lvl3pPr>
              <a:defRPr>
                <a:solidFill>
                  <a:srgbClr val="003399"/>
                </a:solidFill>
              </a:defRPr>
            </a:lvl3pPr>
            <a:lvl4pPr>
              <a:defRPr>
                <a:solidFill>
                  <a:srgbClr val="003399"/>
                </a:solidFill>
              </a:defRPr>
            </a:lvl4pPr>
            <a:lvl5pPr>
              <a:defRPr>
                <a:solidFill>
                  <a:srgbClr val="003399"/>
                </a:solidFill>
              </a:defRPr>
            </a:lvl5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dirty="0"/>
          </a:p>
        </p:txBody>
      </p:sp>
      <p:sp>
        <p:nvSpPr>
          <p:cNvPr id="3" name="Rectangle 6"/>
          <p:cNvSpPr>
            <a:spLocks noGrp="1" noChangeArrowheads="1"/>
          </p:cNvSpPr>
          <p:nvPr>
            <p:ph type="sldNum" sz="quarter" idx="10"/>
          </p:nvPr>
        </p:nvSpPr>
        <p:spPr/>
        <p:txBody>
          <a:bodyPr/>
          <a:lstStyle>
            <a:lvl1pPr algn="r">
              <a:defRPr sz="1100" i="0">
                <a:solidFill>
                  <a:srgbClr val="000066"/>
                </a:solidFill>
                <a:latin typeface="Arial" pitchFamily="34" charset="0"/>
                <a:cs typeface="Arial" pitchFamily="34" charset="0"/>
              </a:defRPr>
            </a:lvl1pPr>
          </a:lstStyle>
          <a:p>
            <a:pPr>
              <a:defRPr/>
            </a:pPr>
            <a:fld id="{9E1A715C-E5FB-4AEF-B72A-743852E21E01}" type="slidenum">
              <a:rPr lang="it-IT"/>
              <a:pPr>
                <a:defRPr/>
              </a:pPr>
              <a:t>‹N›</a:t>
            </a:fld>
            <a:endParaRPr lang="it-IT" dirty="0"/>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bl" preserve="1">
  <p:cSld name="Titolo e tabella">
    <p:spTree>
      <p:nvGrpSpPr>
        <p:cNvPr id="1" name=""/>
        <p:cNvGrpSpPr/>
        <p:nvPr/>
      </p:nvGrpSpPr>
      <p:grpSpPr>
        <a:xfrm>
          <a:off x="0" y="0"/>
          <a:ext cx="0" cy="0"/>
          <a:chOff x="0" y="0"/>
          <a:chExt cx="0" cy="0"/>
        </a:xfrm>
      </p:grpSpPr>
      <p:sp>
        <p:nvSpPr>
          <p:cNvPr id="2" name="Titolo 1"/>
          <p:cNvSpPr>
            <a:spLocks noGrp="1"/>
          </p:cNvSpPr>
          <p:nvPr>
            <p:ph type="title"/>
          </p:nvPr>
        </p:nvSpPr>
        <p:spPr>
          <a:xfrm>
            <a:off x="785786" y="274638"/>
            <a:ext cx="8143932" cy="939784"/>
          </a:xfrm>
          <a:prstGeom prst="rect">
            <a:avLst/>
          </a:prstGeom>
        </p:spPr>
        <p:txBody>
          <a:bodyPr/>
          <a:lstStyle>
            <a:lvl1pPr>
              <a:defRPr>
                <a:solidFill>
                  <a:srgbClr val="003399"/>
                </a:solidFill>
              </a:defRPr>
            </a:lvl1pPr>
          </a:lstStyle>
          <a:p>
            <a:r>
              <a:rPr lang="it-IT" smtClean="0"/>
              <a:t>Fare clic per modificare lo stile del titolo</a:t>
            </a:r>
            <a:endParaRPr lang="it-IT" dirty="0"/>
          </a:p>
        </p:txBody>
      </p:sp>
      <p:sp>
        <p:nvSpPr>
          <p:cNvPr id="3" name="Segnaposto tabella 2"/>
          <p:cNvSpPr>
            <a:spLocks noGrp="1"/>
          </p:cNvSpPr>
          <p:nvPr>
            <p:ph type="tbl" idx="1"/>
          </p:nvPr>
        </p:nvSpPr>
        <p:spPr>
          <a:xfrm>
            <a:off x="785786" y="1285860"/>
            <a:ext cx="8143932" cy="5072098"/>
          </a:xfrm>
          <a:prstGeom prst="rect">
            <a:avLst/>
          </a:prstGeom>
        </p:spPr>
        <p:txBody>
          <a:bodyPr/>
          <a:lstStyle/>
          <a:p>
            <a:pPr lvl="0"/>
            <a:r>
              <a:rPr lang="it-IT" noProof="0" smtClean="0"/>
              <a:t>Fare clic sull'icona per inserire una tabella</a:t>
            </a:r>
            <a:endParaRPr lang="it-IT" noProof="0" dirty="0" smtClean="0"/>
          </a:p>
        </p:txBody>
      </p:sp>
      <p:sp>
        <p:nvSpPr>
          <p:cNvPr id="4" name="Rectangle 6"/>
          <p:cNvSpPr>
            <a:spLocks noGrp="1" noChangeArrowheads="1"/>
          </p:cNvSpPr>
          <p:nvPr>
            <p:ph type="sldNum" sz="quarter" idx="10"/>
          </p:nvPr>
        </p:nvSpPr>
        <p:spPr/>
        <p:txBody>
          <a:bodyPr/>
          <a:lstStyle>
            <a:lvl1pPr algn="r">
              <a:defRPr sz="1100" i="0">
                <a:solidFill>
                  <a:srgbClr val="000066"/>
                </a:solidFill>
                <a:latin typeface="Arial" pitchFamily="34" charset="0"/>
                <a:cs typeface="Arial" pitchFamily="34" charset="0"/>
              </a:defRPr>
            </a:lvl1pPr>
          </a:lstStyle>
          <a:p>
            <a:pPr>
              <a:defRPr/>
            </a:pPr>
            <a:fld id="{9423339E-B2C1-4E38-8DFB-B9507D7CA4F5}" type="slidenum">
              <a:rPr lang="it-IT"/>
              <a:pPr>
                <a:defRPr/>
              </a:pPr>
              <a:t>‹N›</a:t>
            </a:fld>
            <a:endParaRPr lang="it-IT" dirty="0"/>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9" cstate="print"/>
          <a:srcRect/>
          <a:stretch>
            <a:fillRect/>
          </a:stretch>
        </a:blipFill>
        <a:effectLst/>
      </p:bgPr>
    </p:bg>
    <p:spTree>
      <p:nvGrpSpPr>
        <p:cNvPr id="1" name=""/>
        <p:cNvGrpSpPr/>
        <p:nvPr/>
      </p:nvGrpSpPr>
      <p:grpSpPr>
        <a:xfrm>
          <a:off x="0" y="0"/>
          <a:ext cx="0" cy="0"/>
          <a:chOff x="0" y="0"/>
          <a:chExt cx="0" cy="0"/>
        </a:xfrm>
      </p:grpSpPr>
      <p:sp>
        <p:nvSpPr>
          <p:cNvPr id="1026" name="Rectangle 4"/>
          <p:cNvSpPr>
            <a:spLocks noGrp="1" noChangeArrowheads="1"/>
          </p:cNvSpPr>
          <p:nvPr>
            <p:ph type="title"/>
          </p:nvPr>
        </p:nvSpPr>
        <p:spPr bwMode="auto">
          <a:xfrm>
            <a:off x="785813" y="274638"/>
            <a:ext cx="8143875" cy="9398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normAutofit/>
          </a:bodyPr>
          <a:lstStyle/>
          <a:p>
            <a:pPr lvl="0"/>
            <a:endParaRPr lang="it-IT" dirty="0" smtClean="0"/>
          </a:p>
        </p:txBody>
      </p:sp>
      <p:sp>
        <p:nvSpPr>
          <p:cNvPr id="1027" name="Rectangle 5"/>
          <p:cNvSpPr>
            <a:spLocks noGrp="1" noChangeArrowheads="1"/>
          </p:cNvSpPr>
          <p:nvPr>
            <p:ph type="body" idx="1"/>
          </p:nvPr>
        </p:nvSpPr>
        <p:spPr bwMode="auto">
          <a:xfrm>
            <a:off x="785813" y="1285875"/>
            <a:ext cx="8143875" cy="5100638"/>
          </a:xfrm>
          <a:prstGeom prst="rect">
            <a:avLst/>
          </a:prstGeom>
          <a:noFill/>
          <a:ln w="9525">
            <a:noFill/>
            <a:miter lim="800000"/>
            <a:headEnd/>
            <a:tailEnd/>
          </a:ln>
        </p:spPr>
        <p:txBody>
          <a:bodyPr vert="horz" wrap="square" lIns="91440" tIns="45720" rIns="91440" bIns="45720" numCol="1" anchor="t" anchorCtr="0" compatLnSpc="1">
            <a:prstTxWarp prst="textNoShape">
              <a:avLst/>
            </a:prstTxWarp>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p>
        </p:txBody>
      </p:sp>
      <p:sp>
        <p:nvSpPr>
          <p:cNvPr id="6" name="Rectangle 6"/>
          <p:cNvSpPr>
            <a:spLocks noGrp="1" noChangeArrowheads="1"/>
          </p:cNvSpPr>
          <p:nvPr>
            <p:ph type="sldNum" sz="quarter" idx="4"/>
          </p:nvPr>
        </p:nvSpPr>
        <p:spPr>
          <a:xfrm>
            <a:off x="8501063" y="6500813"/>
            <a:ext cx="500062" cy="357187"/>
          </a:xfrm>
          <a:prstGeom prst="rect">
            <a:avLst/>
          </a:prstGeom>
          <a:ln/>
        </p:spPr>
        <p:txBody>
          <a:bodyPr/>
          <a:lstStyle>
            <a:lvl1pPr algn="r">
              <a:defRPr sz="1100" i="0" smtClean="0">
                <a:solidFill>
                  <a:srgbClr val="003399"/>
                </a:solidFill>
                <a:latin typeface="Arial" pitchFamily="34" charset="0"/>
                <a:cs typeface="Arial" pitchFamily="34" charset="0"/>
              </a:defRPr>
            </a:lvl1pPr>
          </a:lstStyle>
          <a:p>
            <a:pPr>
              <a:defRPr/>
            </a:pPr>
            <a:fld id="{2FC5BBBA-513A-4AF9-B060-990E04E42D3B}" type="slidenum">
              <a:rPr lang="it-IT"/>
              <a:pPr>
                <a:defRPr/>
              </a:pPr>
              <a:t>‹N›</a:t>
            </a:fld>
            <a:endParaRPr lang="it-IT" dirty="0"/>
          </a:p>
        </p:txBody>
      </p:sp>
      <p:sp>
        <p:nvSpPr>
          <p:cNvPr id="7" name="Rectangle 6"/>
          <p:cNvSpPr txBox="1">
            <a:spLocks noChangeArrowheads="1"/>
          </p:cNvSpPr>
          <p:nvPr/>
        </p:nvSpPr>
        <p:spPr>
          <a:xfrm>
            <a:off x="652463" y="6502400"/>
            <a:ext cx="2847975" cy="355600"/>
          </a:xfrm>
          <a:prstGeom prst="rect">
            <a:avLst/>
          </a:prstGeom>
          <a:ln/>
        </p:spPr>
        <p:txBody>
          <a:bodyPr/>
          <a:lstStyle>
            <a:lvl1pPr>
              <a:defRPr i="0"/>
            </a:lvl1pPr>
          </a:lstStyle>
          <a:p>
            <a:pPr>
              <a:defRPr/>
            </a:pPr>
            <a:r>
              <a:rPr lang="it-IT" sz="1100" dirty="0" smtClean="0">
                <a:solidFill>
                  <a:srgbClr val="003399"/>
                </a:solidFill>
                <a:latin typeface="Arial" pitchFamily="34" charset="0"/>
                <a:cs typeface="Arial" pitchFamily="34" charset="0"/>
              </a:rPr>
              <a:t> Copyright SDA Bocconi, protocollo </a:t>
            </a:r>
            <a:r>
              <a:rPr lang="it-IT" sz="1100" dirty="0" err="1" smtClean="0">
                <a:solidFill>
                  <a:srgbClr val="003399"/>
                </a:solidFill>
                <a:latin typeface="Arial" pitchFamily="34" charset="0"/>
                <a:cs typeface="Arial" pitchFamily="34" charset="0"/>
              </a:rPr>
              <a:t>xxxx</a:t>
            </a:r>
            <a:endParaRPr lang="it-IT" sz="1100" dirty="0">
              <a:solidFill>
                <a:srgbClr val="003399"/>
              </a:solidFill>
              <a:latin typeface="Arial" pitchFamily="34" charset="0"/>
              <a:cs typeface="Arial" pitchFamily="34" charset="0"/>
            </a:endParaRPr>
          </a:p>
        </p:txBody>
      </p:sp>
    </p:spTree>
  </p:cSld>
  <p:clrMap bg1="lt1" tx1="dk1" bg2="lt2" tx2="dk2" accent1="accent1" accent2="accent2" accent3="accent3" accent4="accent4" accent5="accent5" accent6="accent6" hlink="hlink" folHlink="folHlink"/>
  <p:sldLayoutIdLst>
    <p:sldLayoutId id="2147483745" r:id="rId1"/>
    <p:sldLayoutId id="2147483744" r:id="rId2"/>
    <p:sldLayoutId id="2147483743" r:id="rId3"/>
    <p:sldLayoutId id="2147483742" r:id="rId4"/>
    <p:sldLayoutId id="2147483741" r:id="rId5"/>
    <p:sldLayoutId id="2147483746" r:id="rId6"/>
    <p:sldLayoutId id="2147483747" r:id="rId7"/>
  </p:sldLayoutIdLst>
  <p:transition/>
  <p:timing>
    <p:tnLst>
      <p:par>
        <p:cTn id="1" dur="indefinite" restart="never" nodeType="tmRoot"/>
      </p:par>
    </p:tnLst>
  </p:timing>
  <p:hf hdr="0" dt="0"/>
  <p:txStyles>
    <p:titleStyle>
      <a:lvl1pPr algn="l" defTabSz="958850" rtl="0" eaLnBrk="1" fontAlgn="base" hangingPunct="1">
        <a:spcBef>
          <a:spcPct val="0"/>
        </a:spcBef>
        <a:spcAft>
          <a:spcPct val="0"/>
        </a:spcAft>
        <a:defRPr sz="2400" b="1">
          <a:solidFill>
            <a:srgbClr val="003399"/>
          </a:solidFill>
          <a:latin typeface="Verdana" pitchFamily="34" charset="0"/>
          <a:ea typeface="+mj-ea"/>
          <a:cs typeface="+mj-cs"/>
        </a:defRPr>
      </a:lvl1pPr>
      <a:lvl2pPr algn="l" defTabSz="958850" rtl="0" eaLnBrk="1" fontAlgn="base" hangingPunct="1">
        <a:spcBef>
          <a:spcPct val="0"/>
        </a:spcBef>
        <a:spcAft>
          <a:spcPct val="0"/>
        </a:spcAft>
        <a:defRPr sz="2400" b="1">
          <a:solidFill>
            <a:srgbClr val="003399"/>
          </a:solidFill>
          <a:latin typeface="Verdana" pitchFamily="34" charset="0"/>
        </a:defRPr>
      </a:lvl2pPr>
      <a:lvl3pPr algn="l" defTabSz="958850" rtl="0" eaLnBrk="1" fontAlgn="base" hangingPunct="1">
        <a:spcBef>
          <a:spcPct val="0"/>
        </a:spcBef>
        <a:spcAft>
          <a:spcPct val="0"/>
        </a:spcAft>
        <a:defRPr sz="2400" b="1">
          <a:solidFill>
            <a:srgbClr val="003399"/>
          </a:solidFill>
          <a:latin typeface="Verdana" pitchFamily="34" charset="0"/>
        </a:defRPr>
      </a:lvl3pPr>
      <a:lvl4pPr algn="l" defTabSz="958850" rtl="0" eaLnBrk="1" fontAlgn="base" hangingPunct="1">
        <a:spcBef>
          <a:spcPct val="0"/>
        </a:spcBef>
        <a:spcAft>
          <a:spcPct val="0"/>
        </a:spcAft>
        <a:defRPr sz="2400" b="1">
          <a:solidFill>
            <a:srgbClr val="003399"/>
          </a:solidFill>
          <a:latin typeface="Verdana" pitchFamily="34" charset="0"/>
        </a:defRPr>
      </a:lvl4pPr>
      <a:lvl5pPr algn="l" defTabSz="958850" rtl="0" eaLnBrk="1" fontAlgn="base" hangingPunct="1">
        <a:spcBef>
          <a:spcPct val="0"/>
        </a:spcBef>
        <a:spcAft>
          <a:spcPct val="0"/>
        </a:spcAft>
        <a:defRPr sz="2400" b="1">
          <a:solidFill>
            <a:srgbClr val="003399"/>
          </a:solidFill>
          <a:latin typeface="Verdana" pitchFamily="34" charset="0"/>
        </a:defRPr>
      </a:lvl5pPr>
      <a:lvl6pPr marL="457200" algn="ctr" defTabSz="958850" rtl="0" eaLnBrk="1" fontAlgn="base" hangingPunct="1">
        <a:spcBef>
          <a:spcPct val="0"/>
        </a:spcBef>
        <a:spcAft>
          <a:spcPct val="0"/>
        </a:spcAft>
        <a:defRPr sz="4700">
          <a:solidFill>
            <a:schemeClr val="tx2"/>
          </a:solidFill>
          <a:latin typeface="Times" pitchFamily="18" charset="0"/>
        </a:defRPr>
      </a:lvl6pPr>
      <a:lvl7pPr marL="914400" algn="ctr" defTabSz="958850" rtl="0" eaLnBrk="1" fontAlgn="base" hangingPunct="1">
        <a:spcBef>
          <a:spcPct val="0"/>
        </a:spcBef>
        <a:spcAft>
          <a:spcPct val="0"/>
        </a:spcAft>
        <a:defRPr sz="4700">
          <a:solidFill>
            <a:schemeClr val="tx2"/>
          </a:solidFill>
          <a:latin typeface="Times" pitchFamily="18" charset="0"/>
        </a:defRPr>
      </a:lvl7pPr>
      <a:lvl8pPr marL="1371600" algn="ctr" defTabSz="958850" rtl="0" eaLnBrk="1" fontAlgn="base" hangingPunct="1">
        <a:spcBef>
          <a:spcPct val="0"/>
        </a:spcBef>
        <a:spcAft>
          <a:spcPct val="0"/>
        </a:spcAft>
        <a:defRPr sz="4700">
          <a:solidFill>
            <a:schemeClr val="tx2"/>
          </a:solidFill>
          <a:latin typeface="Times" pitchFamily="18" charset="0"/>
        </a:defRPr>
      </a:lvl8pPr>
      <a:lvl9pPr marL="1828800" algn="ctr" defTabSz="958850" rtl="0" eaLnBrk="1" fontAlgn="base" hangingPunct="1">
        <a:spcBef>
          <a:spcPct val="0"/>
        </a:spcBef>
        <a:spcAft>
          <a:spcPct val="0"/>
        </a:spcAft>
        <a:defRPr sz="4700">
          <a:solidFill>
            <a:schemeClr val="tx2"/>
          </a:solidFill>
          <a:latin typeface="Times" pitchFamily="18" charset="0"/>
        </a:defRPr>
      </a:lvl9pPr>
    </p:titleStyle>
    <p:bodyStyle>
      <a:lvl1pPr marL="360363" indent="-360363" algn="l" defTabSz="958850" rtl="0" eaLnBrk="1" fontAlgn="base" hangingPunct="1">
        <a:spcBef>
          <a:spcPct val="20000"/>
        </a:spcBef>
        <a:spcAft>
          <a:spcPct val="0"/>
        </a:spcAft>
        <a:buFont typeface="Arial" charset="0"/>
        <a:buChar char="•"/>
        <a:defRPr>
          <a:solidFill>
            <a:srgbClr val="003399"/>
          </a:solidFill>
          <a:latin typeface="Arial" charset="0"/>
          <a:ea typeface="+mn-ea"/>
          <a:cs typeface="+mn-cs"/>
        </a:defRPr>
      </a:lvl1pPr>
      <a:lvl2pPr marL="777875" indent="-298450" algn="l" defTabSz="958850" rtl="0" eaLnBrk="1" fontAlgn="base" hangingPunct="1">
        <a:spcBef>
          <a:spcPct val="20000"/>
        </a:spcBef>
        <a:spcAft>
          <a:spcPct val="0"/>
        </a:spcAft>
        <a:buFont typeface="Arial" charset="0"/>
        <a:buChar char="–"/>
        <a:defRPr sz="1600">
          <a:solidFill>
            <a:srgbClr val="003399"/>
          </a:solidFill>
          <a:latin typeface="Arial" charset="0"/>
        </a:defRPr>
      </a:lvl2pPr>
      <a:lvl3pPr marL="1198563" indent="-239713" algn="l" defTabSz="958850" rtl="0" eaLnBrk="1" fontAlgn="base" hangingPunct="1">
        <a:spcBef>
          <a:spcPct val="20000"/>
        </a:spcBef>
        <a:spcAft>
          <a:spcPct val="0"/>
        </a:spcAft>
        <a:buSzPct val="90000"/>
        <a:buFont typeface="Wingdings" pitchFamily="2" charset="2"/>
        <a:buChar char="§"/>
        <a:defRPr sz="1400">
          <a:solidFill>
            <a:srgbClr val="003399"/>
          </a:solidFill>
          <a:latin typeface="Arial" charset="0"/>
        </a:defRPr>
      </a:lvl3pPr>
      <a:lvl4pPr marL="1674813" indent="-238125" algn="l" defTabSz="958850" rtl="0" eaLnBrk="1" fontAlgn="base" hangingPunct="1">
        <a:spcBef>
          <a:spcPct val="20000"/>
        </a:spcBef>
        <a:spcAft>
          <a:spcPct val="0"/>
        </a:spcAft>
        <a:buFont typeface="Arial" charset="0"/>
        <a:buChar char="–"/>
        <a:defRPr sz="1400">
          <a:solidFill>
            <a:srgbClr val="003399"/>
          </a:solidFill>
          <a:latin typeface="Arial" charset="0"/>
        </a:defRPr>
      </a:lvl4pPr>
      <a:lvl5pPr marL="2155825" indent="-241300" algn="l" defTabSz="958850" rtl="0" eaLnBrk="1" fontAlgn="base" hangingPunct="1">
        <a:spcBef>
          <a:spcPct val="20000"/>
        </a:spcBef>
        <a:spcAft>
          <a:spcPct val="0"/>
        </a:spcAft>
        <a:buSzPct val="90000"/>
        <a:buFont typeface="Wingdings" pitchFamily="2" charset="2"/>
        <a:buChar char="§"/>
        <a:defRPr sz="1400">
          <a:solidFill>
            <a:srgbClr val="003399"/>
          </a:solidFill>
          <a:latin typeface="Arial" charset="0"/>
        </a:defRPr>
      </a:lvl5pPr>
      <a:lvl6pPr marL="2613025" indent="-241300" algn="l" defTabSz="958850" rtl="0" eaLnBrk="1" fontAlgn="base" hangingPunct="1">
        <a:spcBef>
          <a:spcPct val="20000"/>
        </a:spcBef>
        <a:spcAft>
          <a:spcPct val="0"/>
        </a:spcAft>
        <a:buChar char="»"/>
        <a:defRPr sz="2100">
          <a:solidFill>
            <a:schemeClr val="tx1"/>
          </a:solidFill>
          <a:latin typeface="+mn-lt"/>
        </a:defRPr>
      </a:lvl6pPr>
      <a:lvl7pPr marL="3070225" indent="-241300" algn="l" defTabSz="958850" rtl="0" eaLnBrk="1" fontAlgn="base" hangingPunct="1">
        <a:spcBef>
          <a:spcPct val="20000"/>
        </a:spcBef>
        <a:spcAft>
          <a:spcPct val="0"/>
        </a:spcAft>
        <a:buChar char="»"/>
        <a:defRPr sz="2100">
          <a:solidFill>
            <a:schemeClr val="tx1"/>
          </a:solidFill>
          <a:latin typeface="+mn-lt"/>
        </a:defRPr>
      </a:lvl7pPr>
      <a:lvl8pPr marL="3527425" indent="-241300" algn="l" defTabSz="958850" rtl="0" eaLnBrk="1" fontAlgn="base" hangingPunct="1">
        <a:spcBef>
          <a:spcPct val="20000"/>
        </a:spcBef>
        <a:spcAft>
          <a:spcPct val="0"/>
        </a:spcAft>
        <a:buChar char="»"/>
        <a:defRPr sz="2100">
          <a:solidFill>
            <a:schemeClr val="tx1"/>
          </a:solidFill>
          <a:latin typeface="+mn-lt"/>
        </a:defRPr>
      </a:lvl8pPr>
      <a:lvl9pPr marL="3984625" indent="-241300" algn="l" defTabSz="958850" rtl="0" eaLnBrk="1" fontAlgn="base" hangingPunct="1">
        <a:spcBef>
          <a:spcPct val="20000"/>
        </a:spcBef>
        <a:spcAft>
          <a:spcPct val="0"/>
        </a:spcAft>
        <a:buChar char="»"/>
        <a:defRPr sz="2100">
          <a:solidFill>
            <a:schemeClr val="tx1"/>
          </a:solidFill>
          <a:latin typeface="+mn-lt"/>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29"/>
          <p:cNvSpPr>
            <a:spLocks noGrp="1" noChangeArrowheads="1"/>
          </p:cNvSpPr>
          <p:nvPr>
            <p:ph type="ctrTitle"/>
          </p:nvPr>
        </p:nvSpPr>
        <p:spPr>
          <a:xfrm>
            <a:off x="1000125" y="4614863"/>
            <a:ext cx="7715250" cy="814387"/>
          </a:xfrm>
        </p:spPr>
        <p:txBody>
          <a:bodyPr>
            <a:normAutofit/>
          </a:bodyPr>
          <a:lstStyle/>
          <a:p>
            <a:r>
              <a:rPr lang="it-IT" sz="2000" dirty="0" err="1" smtClean="0"/>
              <a:t>Tax</a:t>
            </a:r>
            <a:r>
              <a:rPr lang="it-IT" sz="2000" dirty="0" smtClean="0"/>
              <a:t> planning. Funzione del </a:t>
            </a:r>
            <a:r>
              <a:rPr lang="it-IT" sz="2000" dirty="0" err="1" smtClean="0"/>
              <a:t>Tax</a:t>
            </a:r>
            <a:r>
              <a:rPr lang="it-IT" sz="2000" dirty="0" smtClean="0"/>
              <a:t> </a:t>
            </a:r>
            <a:r>
              <a:rPr lang="it-IT" sz="2000" dirty="0" err="1" smtClean="0"/>
              <a:t>Director</a:t>
            </a:r>
            <a:r>
              <a:rPr lang="it-IT" sz="2000" dirty="0" smtClean="0"/>
              <a:t>. </a:t>
            </a:r>
            <a:br>
              <a:rPr lang="it-IT" sz="2000" dirty="0" smtClean="0"/>
            </a:br>
            <a:r>
              <a:rPr lang="it-IT" sz="2000" dirty="0" smtClean="0"/>
              <a:t>Gestione del contenzioso.</a:t>
            </a:r>
            <a:endParaRPr lang="it-IT" sz="2000" dirty="0"/>
          </a:p>
        </p:txBody>
      </p:sp>
      <p:sp>
        <p:nvSpPr>
          <p:cNvPr id="11266" name="Rectangle 30"/>
          <p:cNvSpPr>
            <a:spLocks noGrp="1" noChangeArrowheads="1"/>
          </p:cNvSpPr>
          <p:nvPr>
            <p:ph type="subTitle" idx="1"/>
          </p:nvPr>
        </p:nvSpPr>
        <p:spPr>
          <a:xfrm>
            <a:off x="1000125" y="5480050"/>
            <a:ext cx="7715250" cy="806450"/>
          </a:xfrm>
        </p:spPr>
        <p:txBody>
          <a:bodyPr>
            <a:normAutofit fontScale="77500" lnSpcReduction="20000"/>
          </a:bodyPr>
          <a:lstStyle/>
          <a:p>
            <a:pPr algn="l"/>
            <a:r>
              <a:rPr lang="it-IT" b="1" dirty="0" smtClean="0"/>
              <a:t>27 MAGGIO 2016	           			 Fabio Ghiselli</a:t>
            </a:r>
          </a:p>
          <a:p>
            <a:r>
              <a:rPr lang="it-IT" dirty="0" smtClean="0"/>
              <a:t>Responsabile Servizio Fiscale Italmobiliare S.p.A.</a:t>
            </a:r>
          </a:p>
          <a:p>
            <a:r>
              <a:rPr lang="it-IT" dirty="0" smtClean="0"/>
              <a:t>www.taxpolighis.it</a:t>
            </a:r>
            <a:endParaRPr lang="it-IT"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9" name="Title 1"/>
          <p:cNvSpPr>
            <a:spLocks noGrp="1"/>
          </p:cNvSpPr>
          <p:nvPr>
            <p:ph type="title"/>
          </p:nvPr>
        </p:nvSpPr>
        <p:spPr>
          <a:xfrm>
            <a:off x="785813" y="274638"/>
            <a:ext cx="8250683" cy="1210146"/>
          </a:xfrm>
        </p:spPr>
        <p:txBody>
          <a:bodyPr>
            <a:normAutofit fontScale="90000"/>
          </a:bodyPr>
          <a:lstStyle/>
          <a:p>
            <a:pPr algn="ctr"/>
            <a:r>
              <a:rPr lang="it-IT" sz="3200" dirty="0" smtClean="0"/>
              <a:t>Premessa</a:t>
            </a:r>
            <a:br>
              <a:rPr lang="it-IT" sz="3200" dirty="0" smtClean="0"/>
            </a:br>
            <a:r>
              <a:rPr lang="it-IT" sz="3200" dirty="0" smtClean="0"/>
              <a:t>Su cosa si dovrebbe fondare la gestione dei rapporti col Fisco?</a:t>
            </a:r>
            <a:endParaRPr lang="en-GB" sz="3200" dirty="0" smtClean="0"/>
          </a:p>
        </p:txBody>
      </p:sp>
      <p:sp>
        <p:nvSpPr>
          <p:cNvPr id="12290" name="Content Placeholder 2"/>
          <p:cNvSpPr>
            <a:spLocks noGrp="1"/>
          </p:cNvSpPr>
          <p:nvPr>
            <p:ph sz="quarter" idx="10"/>
          </p:nvPr>
        </p:nvSpPr>
        <p:spPr>
          <a:xfrm>
            <a:off x="755576" y="1772816"/>
            <a:ext cx="8136904" cy="4585122"/>
          </a:xfrm>
        </p:spPr>
        <p:txBody>
          <a:bodyPr>
            <a:normAutofit lnSpcReduction="10000"/>
          </a:bodyPr>
          <a:lstStyle/>
          <a:p>
            <a:endParaRPr lang="it-IT" dirty="0" smtClean="0"/>
          </a:p>
          <a:p>
            <a:endParaRPr lang="it-IT" dirty="0" smtClean="0"/>
          </a:p>
          <a:p>
            <a:r>
              <a:rPr lang="it-IT" dirty="0" smtClean="0"/>
              <a:t>Gestione degli interessi collettivi secondo diligenza</a:t>
            </a:r>
          </a:p>
          <a:p>
            <a:r>
              <a:rPr lang="it-IT" dirty="0" smtClean="0"/>
              <a:t>Legittimità dell’imposizione</a:t>
            </a:r>
          </a:p>
          <a:p>
            <a:r>
              <a:rPr lang="it-IT" dirty="0" smtClean="0"/>
              <a:t>Autorevolezza</a:t>
            </a:r>
          </a:p>
          <a:p>
            <a:r>
              <a:rPr lang="it-IT" dirty="0" smtClean="0"/>
              <a:t>Cultura fiscale</a:t>
            </a:r>
          </a:p>
          <a:p>
            <a:r>
              <a:rPr lang="it-IT" dirty="0" smtClean="0"/>
              <a:t>FIDUCIA</a:t>
            </a:r>
          </a:p>
          <a:p>
            <a:endParaRPr lang="it-IT" dirty="0"/>
          </a:p>
          <a:p>
            <a:endParaRPr lang="it-IT" dirty="0" smtClean="0"/>
          </a:p>
          <a:p>
            <a:endParaRPr lang="it-IT" dirty="0"/>
          </a:p>
          <a:p>
            <a:pPr marL="0" indent="0">
              <a:buNone/>
            </a:pPr>
            <a:r>
              <a:rPr lang="it-IT" dirty="0" smtClean="0"/>
              <a:t>Vedi I. Caraccioli, F. Ghiselli, S. Mattia, R Rizzardi e P. Valente:</a:t>
            </a:r>
          </a:p>
          <a:p>
            <a:pPr marL="0" indent="0">
              <a:buNone/>
            </a:pPr>
            <a:r>
              <a:rPr lang="it-IT" i="1" dirty="0" smtClean="0"/>
              <a:t>Proposta di un Manifesto generale per la </a:t>
            </a:r>
            <a:r>
              <a:rPr lang="it-IT" i="1" dirty="0" err="1" smtClean="0"/>
              <a:t>tax</a:t>
            </a:r>
            <a:r>
              <a:rPr lang="it-IT" i="1" dirty="0" smtClean="0"/>
              <a:t> </a:t>
            </a:r>
            <a:r>
              <a:rPr lang="it-IT" i="1" dirty="0" err="1" smtClean="0"/>
              <a:t>compliance</a:t>
            </a:r>
            <a:r>
              <a:rPr lang="it-IT" i="1" dirty="0" smtClean="0"/>
              <a:t> e i rapporti tra Stato e cittadino-contribuente, </a:t>
            </a:r>
            <a:r>
              <a:rPr lang="it-IT" dirty="0" err="1"/>
              <a:t>Corr</a:t>
            </a:r>
            <a:r>
              <a:rPr lang="it-IT" dirty="0"/>
              <a:t>. </a:t>
            </a:r>
            <a:r>
              <a:rPr lang="it-IT" dirty="0" err="1"/>
              <a:t>Trib</a:t>
            </a:r>
            <a:r>
              <a:rPr lang="it-IT" dirty="0"/>
              <a:t>. </a:t>
            </a:r>
            <a:r>
              <a:rPr lang="it-IT" dirty="0" smtClean="0"/>
              <a:t>22/2014</a:t>
            </a:r>
            <a:endParaRPr lang="it-IT" i="1" dirty="0" smtClean="0"/>
          </a:p>
          <a:p>
            <a:pPr marL="0" indent="0">
              <a:buNone/>
            </a:pPr>
            <a:r>
              <a:rPr lang="it-IT" i="1" dirty="0" smtClean="0"/>
              <a:t>Proposte per una politica fiscale più equa, una riforma della giustizia e uno Statuto del contribuente europeo, </a:t>
            </a:r>
            <a:r>
              <a:rPr lang="it-IT" dirty="0" err="1" smtClean="0"/>
              <a:t>Corr</a:t>
            </a:r>
            <a:r>
              <a:rPr lang="it-IT" dirty="0" smtClean="0"/>
              <a:t>. </a:t>
            </a:r>
            <a:r>
              <a:rPr lang="it-IT" dirty="0" err="1" smtClean="0"/>
              <a:t>Trib</a:t>
            </a:r>
            <a:r>
              <a:rPr lang="it-IT" dirty="0" smtClean="0"/>
              <a:t>. 23/2014</a:t>
            </a:r>
            <a:endParaRPr lang="it-IT" i="1" dirty="0" smtClean="0"/>
          </a:p>
          <a:p>
            <a:pPr marL="0" indent="0">
              <a:buNone/>
            </a:pPr>
            <a:endParaRPr lang="it-IT" i="1" dirty="0" smtClean="0"/>
          </a:p>
          <a:p>
            <a:pPr lvl="2">
              <a:buNone/>
            </a:pPr>
            <a:endParaRPr lang="it-IT" dirty="0" smtClean="0"/>
          </a:p>
          <a:p>
            <a:pPr lvl="2">
              <a:buNone/>
            </a:pPr>
            <a:endParaRPr lang="it-IT" dirty="0" smtClean="0"/>
          </a:p>
        </p:txBody>
      </p:sp>
      <p:sp>
        <p:nvSpPr>
          <p:cNvPr id="12291" name="Slide Number Placeholder 3"/>
          <p:cNvSpPr>
            <a:spLocks noGrp="1"/>
          </p:cNvSpPr>
          <p:nvPr>
            <p:ph type="sldNum" sz="quarter" idx="11"/>
          </p:nvPr>
        </p:nvSpPr>
        <p:spPr bwMode="auto">
          <a:noFill/>
          <a:ln>
            <a:miter lim="800000"/>
            <a:headEnd/>
            <a:tailEnd/>
          </a:ln>
        </p:spPr>
        <p:txBody>
          <a:bodyPr vert="horz" wrap="square" lIns="91440" tIns="45720" rIns="91440" bIns="45720" numCol="1" anchor="t" anchorCtr="0" compatLnSpc="1">
            <a:prstTxWarp prst="textNoShape">
              <a:avLst/>
            </a:prstTxWarp>
          </a:bodyPr>
          <a:lstStyle/>
          <a:p>
            <a:fld id="{A35DCB84-1883-402B-9866-E0179E4E0F53}" type="slidenum">
              <a:rPr lang="it-IT">
                <a:latin typeface="Arial" charset="0"/>
                <a:cs typeface="Arial" charset="0"/>
              </a:rPr>
              <a:pPr/>
              <a:t>10</a:t>
            </a:fld>
            <a:endParaRPr lang="it-IT">
              <a:latin typeface="Arial" charset="0"/>
              <a:cs typeface="Arial" charset="0"/>
            </a:endParaRPr>
          </a:p>
        </p:txBody>
      </p:sp>
    </p:spTree>
    <p:extLst>
      <p:ext uri="{BB962C8B-B14F-4D97-AF65-F5344CB8AC3E}">
        <p14:creationId xmlns:p14="http://schemas.microsoft.com/office/powerpoint/2010/main" val="2303505979"/>
      </p:ext>
    </p:extLst>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9" name="Title 1"/>
          <p:cNvSpPr>
            <a:spLocks noGrp="1"/>
          </p:cNvSpPr>
          <p:nvPr>
            <p:ph type="title"/>
          </p:nvPr>
        </p:nvSpPr>
        <p:spPr>
          <a:xfrm>
            <a:off x="785813" y="274638"/>
            <a:ext cx="8143875" cy="939800"/>
          </a:xfrm>
        </p:spPr>
        <p:txBody>
          <a:bodyPr>
            <a:normAutofit/>
          </a:bodyPr>
          <a:lstStyle/>
          <a:p>
            <a:r>
              <a:rPr lang="it-IT" sz="3200" dirty="0" smtClean="0"/>
              <a:t>IL TAX PLANNING</a:t>
            </a:r>
            <a:endParaRPr lang="en-GB" sz="3200" dirty="0" smtClean="0"/>
          </a:p>
        </p:txBody>
      </p:sp>
      <p:sp>
        <p:nvSpPr>
          <p:cNvPr id="12290" name="Content Placeholder 2"/>
          <p:cNvSpPr>
            <a:spLocks noGrp="1"/>
          </p:cNvSpPr>
          <p:nvPr>
            <p:ph sz="quarter" idx="10"/>
          </p:nvPr>
        </p:nvSpPr>
        <p:spPr>
          <a:xfrm>
            <a:off x="755577" y="1340768"/>
            <a:ext cx="8174142" cy="5017170"/>
          </a:xfrm>
        </p:spPr>
        <p:txBody>
          <a:bodyPr>
            <a:normAutofit fontScale="77500" lnSpcReduction="20000"/>
          </a:bodyPr>
          <a:lstStyle/>
          <a:p>
            <a:pPr algn="just">
              <a:lnSpc>
                <a:spcPct val="140000"/>
              </a:lnSpc>
              <a:buNone/>
              <a:defRPr/>
            </a:pPr>
            <a:r>
              <a:rPr lang="it-IT" sz="2800" b="1" dirty="0" smtClean="0"/>
              <a:t>TRADIZIONALE DEFINIZIONE:</a:t>
            </a:r>
          </a:p>
          <a:p>
            <a:pPr algn="just">
              <a:lnSpc>
                <a:spcPct val="140000"/>
              </a:lnSpc>
              <a:buNone/>
              <a:defRPr/>
            </a:pPr>
            <a:r>
              <a:rPr lang="it-IT" sz="2800" dirty="0" smtClean="0"/>
              <a:t>	“MINIMIZZAZIONE DELL’IMPOSIZIONE FISCALE CONSOLIDATA MEDIANTE LA RAZIONALIZZAZIONE DEI SINGOLI FLUSSI MONETARI INTERSOCIETARI AL FINE </a:t>
            </a:r>
            <a:r>
              <a:rPr lang="it-IT" sz="2800" dirty="0" err="1" smtClean="0"/>
              <a:t>DI</a:t>
            </a:r>
            <a:r>
              <a:rPr lang="it-IT" sz="2800" dirty="0" smtClean="0"/>
              <a:t> REALIZZARE IL MASSIMO VANTAGGIO IN TERMINE </a:t>
            </a:r>
            <a:r>
              <a:rPr lang="it-IT" sz="2800" dirty="0" err="1" smtClean="0"/>
              <a:t>DI</a:t>
            </a:r>
            <a:r>
              <a:rPr lang="it-IT" sz="2800" dirty="0" smtClean="0"/>
              <a:t> UTILE AGGREGATO DOPO LE IMPOSTE”.</a:t>
            </a:r>
          </a:p>
          <a:p>
            <a:pPr algn="just">
              <a:lnSpc>
                <a:spcPct val="140000"/>
              </a:lnSpc>
              <a:buNone/>
              <a:defRPr/>
            </a:pPr>
            <a:endParaRPr lang="it-IT" sz="2800" dirty="0" smtClean="0"/>
          </a:p>
          <a:p>
            <a:pPr algn="just">
              <a:lnSpc>
                <a:spcPct val="140000"/>
              </a:lnSpc>
              <a:buNone/>
              <a:defRPr/>
            </a:pPr>
            <a:r>
              <a:rPr lang="it-IT" sz="2800" dirty="0" smtClean="0"/>
              <a:t>	“REALIZZARE UNA EFFICIENTE GESTIONE DELLE RISORSE FINANZIARIE MEDIANTE L’ALLOCAZIONE DELLE DIVERSE FONTI </a:t>
            </a:r>
            <a:r>
              <a:rPr lang="it-IT" sz="2800" dirty="0" err="1" smtClean="0"/>
              <a:t>DI</a:t>
            </a:r>
            <a:r>
              <a:rPr lang="it-IT" sz="2800" dirty="0" smtClean="0"/>
              <a:t> REDDITO E DELLE SOCIETA’ DEL GRUPPO ANCHE IN PAESI DIVERSI”</a:t>
            </a:r>
          </a:p>
          <a:p>
            <a:endParaRPr lang="it-IT" dirty="0" smtClean="0"/>
          </a:p>
          <a:p>
            <a:endParaRPr lang="it-IT" dirty="0" smtClean="0"/>
          </a:p>
          <a:p>
            <a:endParaRPr lang="it-IT" dirty="0" smtClean="0"/>
          </a:p>
          <a:p>
            <a:endParaRPr lang="it-IT" dirty="0" smtClean="0"/>
          </a:p>
          <a:p>
            <a:endParaRPr lang="it-IT" dirty="0" smtClean="0"/>
          </a:p>
          <a:p>
            <a:pPr lvl="2">
              <a:buNone/>
            </a:pPr>
            <a:endParaRPr lang="it-IT" dirty="0" smtClean="0"/>
          </a:p>
          <a:p>
            <a:pPr lvl="2">
              <a:buNone/>
            </a:pPr>
            <a:endParaRPr lang="it-IT" dirty="0" smtClean="0"/>
          </a:p>
        </p:txBody>
      </p:sp>
      <p:sp>
        <p:nvSpPr>
          <p:cNvPr id="12291" name="Slide Number Placeholder 3"/>
          <p:cNvSpPr>
            <a:spLocks noGrp="1"/>
          </p:cNvSpPr>
          <p:nvPr>
            <p:ph type="sldNum" sz="quarter" idx="11"/>
          </p:nvPr>
        </p:nvSpPr>
        <p:spPr bwMode="auto">
          <a:noFill/>
          <a:ln>
            <a:miter lim="800000"/>
            <a:headEnd/>
            <a:tailEnd/>
          </a:ln>
        </p:spPr>
        <p:txBody>
          <a:bodyPr vert="horz" wrap="square" lIns="91440" tIns="45720" rIns="91440" bIns="45720" numCol="1" anchor="t" anchorCtr="0" compatLnSpc="1">
            <a:prstTxWarp prst="textNoShape">
              <a:avLst/>
            </a:prstTxWarp>
          </a:bodyPr>
          <a:lstStyle/>
          <a:p>
            <a:fld id="{A35DCB84-1883-402B-9866-E0179E4E0F53}" type="slidenum">
              <a:rPr lang="it-IT">
                <a:latin typeface="Arial" charset="0"/>
                <a:cs typeface="Arial" charset="0"/>
              </a:rPr>
              <a:pPr/>
              <a:t>11</a:t>
            </a:fld>
            <a:endParaRPr lang="it-IT">
              <a:latin typeface="Arial" charset="0"/>
              <a:cs typeface="Arial" charset="0"/>
            </a:endParaRPr>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9" name="Title 1"/>
          <p:cNvSpPr>
            <a:spLocks noGrp="1"/>
          </p:cNvSpPr>
          <p:nvPr>
            <p:ph type="title"/>
          </p:nvPr>
        </p:nvSpPr>
        <p:spPr>
          <a:xfrm>
            <a:off x="785813" y="274638"/>
            <a:ext cx="8143875" cy="939800"/>
          </a:xfrm>
        </p:spPr>
        <p:txBody>
          <a:bodyPr>
            <a:normAutofit/>
          </a:bodyPr>
          <a:lstStyle/>
          <a:p>
            <a:r>
              <a:rPr lang="it-IT" sz="3200" dirty="0" smtClean="0"/>
              <a:t>IL TAX PLANNING</a:t>
            </a:r>
            <a:endParaRPr lang="en-GB" sz="3200" dirty="0" smtClean="0"/>
          </a:p>
        </p:txBody>
      </p:sp>
      <p:sp>
        <p:nvSpPr>
          <p:cNvPr id="12290" name="Content Placeholder 2"/>
          <p:cNvSpPr>
            <a:spLocks noGrp="1"/>
          </p:cNvSpPr>
          <p:nvPr>
            <p:ph sz="quarter" idx="10"/>
          </p:nvPr>
        </p:nvSpPr>
        <p:spPr>
          <a:xfrm>
            <a:off x="785813" y="1643050"/>
            <a:ext cx="8143905" cy="4714888"/>
          </a:xfrm>
        </p:spPr>
        <p:txBody>
          <a:bodyPr>
            <a:normAutofit fontScale="77500" lnSpcReduction="20000"/>
          </a:bodyPr>
          <a:lstStyle/>
          <a:p>
            <a:pPr algn="just">
              <a:lnSpc>
                <a:spcPct val="140000"/>
              </a:lnSpc>
              <a:buNone/>
              <a:defRPr/>
            </a:pPr>
            <a:r>
              <a:rPr lang="it-IT" sz="2800" dirty="0" smtClean="0"/>
              <a:t>	IL COSTO DELL’IMPOSIZIONE FISCALE E’ UN COSTO </a:t>
            </a:r>
            <a:r>
              <a:rPr lang="it-IT" sz="2800" dirty="0" err="1" smtClean="0"/>
              <a:t>DI</a:t>
            </a:r>
            <a:r>
              <a:rPr lang="it-IT" sz="2800" dirty="0" smtClean="0"/>
              <a:t> ESERCIZIO, COME QUELLO DEL LAVORO, DEGLI INTERESSI PASSIVI, ECC.</a:t>
            </a:r>
          </a:p>
          <a:p>
            <a:pPr algn="just">
              <a:lnSpc>
                <a:spcPct val="140000"/>
              </a:lnSpc>
              <a:buNone/>
              <a:defRPr/>
            </a:pPr>
            <a:r>
              <a:rPr lang="it-IT" sz="2800" dirty="0" smtClean="0"/>
              <a:t>	UN TAX RATE SUPERIORE A QUELLO SOPPORTATO DALLE AZIENDE </a:t>
            </a:r>
            <a:r>
              <a:rPr lang="it-IT" sz="2800" dirty="0" err="1" smtClean="0"/>
              <a:t>DI</a:t>
            </a:r>
            <a:r>
              <a:rPr lang="it-IT" sz="2800" dirty="0" smtClean="0"/>
              <a:t> ALTRI PAESI GENERA UNO SVANTAGGIO COMPETITIVO. NON SOLO IN TERMINI CORRENTI MA ANCHE PROSPETTICI: LE RISORSE IMPIEGATE NEL PAGAMENTO DELLE IMPOSTE RIDUCONO LE RISORSE DISPONIBILI PER IL FINANZIAMENTO DEGLI INVESTIMENTI.</a:t>
            </a:r>
          </a:p>
          <a:p>
            <a:endParaRPr lang="it-IT" dirty="0" smtClean="0"/>
          </a:p>
          <a:p>
            <a:endParaRPr lang="it-IT" dirty="0" smtClean="0"/>
          </a:p>
          <a:p>
            <a:endParaRPr lang="it-IT" dirty="0" smtClean="0"/>
          </a:p>
          <a:p>
            <a:endParaRPr lang="it-IT" dirty="0" smtClean="0"/>
          </a:p>
          <a:p>
            <a:endParaRPr lang="it-IT" dirty="0" smtClean="0"/>
          </a:p>
          <a:p>
            <a:pPr lvl="2">
              <a:buNone/>
            </a:pPr>
            <a:endParaRPr lang="it-IT" dirty="0" smtClean="0"/>
          </a:p>
          <a:p>
            <a:pPr lvl="2">
              <a:buNone/>
            </a:pPr>
            <a:endParaRPr lang="it-IT" dirty="0" smtClean="0"/>
          </a:p>
        </p:txBody>
      </p:sp>
      <p:sp>
        <p:nvSpPr>
          <p:cNvPr id="12291" name="Slide Number Placeholder 3"/>
          <p:cNvSpPr>
            <a:spLocks noGrp="1"/>
          </p:cNvSpPr>
          <p:nvPr>
            <p:ph type="sldNum" sz="quarter" idx="11"/>
          </p:nvPr>
        </p:nvSpPr>
        <p:spPr bwMode="auto">
          <a:noFill/>
          <a:ln>
            <a:miter lim="800000"/>
            <a:headEnd/>
            <a:tailEnd/>
          </a:ln>
        </p:spPr>
        <p:txBody>
          <a:bodyPr vert="horz" wrap="square" lIns="91440" tIns="45720" rIns="91440" bIns="45720" numCol="1" anchor="t" anchorCtr="0" compatLnSpc="1">
            <a:prstTxWarp prst="textNoShape">
              <a:avLst/>
            </a:prstTxWarp>
          </a:bodyPr>
          <a:lstStyle/>
          <a:p>
            <a:fld id="{A35DCB84-1883-402B-9866-E0179E4E0F53}" type="slidenum">
              <a:rPr lang="it-IT">
                <a:latin typeface="Arial" charset="0"/>
                <a:cs typeface="Arial" charset="0"/>
              </a:rPr>
              <a:pPr/>
              <a:t>12</a:t>
            </a:fld>
            <a:endParaRPr lang="it-IT">
              <a:latin typeface="Arial" charset="0"/>
              <a:cs typeface="Arial" charset="0"/>
            </a:endParaRPr>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9" name="Title 1"/>
          <p:cNvSpPr>
            <a:spLocks noGrp="1"/>
          </p:cNvSpPr>
          <p:nvPr>
            <p:ph type="title"/>
          </p:nvPr>
        </p:nvSpPr>
        <p:spPr>
          <a:xfrm>
            <a:off x="785813" y="274638"/>
            <a:ext cx="8143875" cy="939800"/>
          </a:xfrm>
        </p:spPr>
        <p:txBody>
          <a:bodyPr>
            <a:normAutofit/>
          </a:bodyPr>
          <a:lstStyle/>
          <a:p>
            <a:r>
              <a:rPr lang="it-IT" sz="3200" dirty="0" smtClean="0"/>
              <a:t>IL TAX PLANNING</a:t>
            </a:r>
            <a:endParaRPr lang="en-GB" sz="3200" dirty="0" smtClean="0"/>
          </a:p>
        </p:txBody>
      </p:sp>
      <p:sp>
        <p:nvSpPr>
          <p:cNvPr id="12290" name="Content Placeholder 2"/>
          <p:cNvSpPr>
            <a:spLocks noGrp="1"/>
          </p:cNvSpPr>
          <p:nvPr>
            <p:ph sz="quarter" idx="10"/>
          </p:nvPr>
        </p:nvSpPr>
        <p:spPr>
          <a:xfrm>
            <a:off x="785813" y="1643050"/>
            <a:ext cx="8143905" cy="4714888"/>
          </a:xfrm>
        </p:spPr>
        <p:txBody>
          <a:bodyPr>
            <a:normAutofit/>
          </a:bodyPr>
          <a:lstStyle/>
          <a:p>
            <a:pPr marL="609600" indent="0" algn="just">
              <a:lnSpc>
                <a:spcPct val="80000"/>
              </a:lnSpc>
              <a:buNone/>
              <a:defRPr/>
            </a:pPr>
            <a:r>
              <a:rPr lang="it-IT" sz="2800" dirty="0" smtClean="0"/>
              <a:t>ATTENZIONE PERO’!!!</a:t>
            </a:r>
          </a:p>
          <a:p>
            <a:pPr marL="609600" indent="0" algn="just">
              <a:lnSpc>
                <a:spcPct val="80000"/>
              </a:lnSpc>
              <a:buNone/>
              <a:defRPr/>
            </a:pPr>
            <a:endParaRPr lang="it-IT" sz="2800" dirty="0" smtClean="0"/>
          </a:p>
          <a:p>
            <a:pPr marL="360000" indent="-360000" algn="just">
              <a:lnSpc>
                <a:spcPct val="120000"/>
              </a:lnSpc>
              <a:spcBef>
                <a:spcPts val="528"/>
              </a:spcBef>
              <a:buNone/>
              <a:defRPr/>
            </a:pPr>
            <a:r>
              <a:rPr lang="it-IT" sz="2800" dirty="0" smtClean="0"/>
              <a:t>	LA MINIMIZZAZIONE DEL COSTO FISCALE DELL’ATTIVITA’ DELL’IMPRESA SI INTENDE VADA PERSEGUITA NEL RISPETTO DELLE REGOLE</a:t>
            </a:r>
          </a:p>
          <a:p>
            <a:pPr marL="360000" indent="-360000" algn="just">
              <a:lnSpc>
                <a:spcPct val="120000"/>
              </a:lnSpc>
              <a:spcBef>
                <a:spcPts val="528"/>
              </a:spcBef>
              <a:buNone/>
              <a:defRPr/>
            </a:pPr>
            <a:r>
              <a:rPr lang="it-IT" sz="2800" dirty="0" smtClean="0"/>
              <a:t>					= </a:t>
            </a:r>
            <a:endParaRPr lang="it-IT" sz="2800" dirty="0"/>
          </a:p>
          <a:p>
            <a:pPr marL="360000" indent="-360000" algn="just">
              <a:lnSpc>
                <a:spcPct val="120000"/>
              </a:lnSpc>
              <a:spcBef>
                <a:spcPts val="528"/>
              </a:spcBef>
              <a:buNone/>
              <a:defRPr/>
            </a:pPr>
            <a:r>
              <a:rPr lang="it-IT" sz="2800" dirty="0" smtClean="0"/>
              <a:t>    NO ELUSIONE/ABUSO E NO EVASIONE</a:t>
            </a:r>
            <a:endParaRPr lang="it-IT" dirty="0" smtClean="0"/>
          </a:p>
          <a:p>
            <a:endParaRPr lang="it-IT" dirty="0" smtClean="0"/>
          </a:p>
          <a:p>
            <a:endParaRPr lang="it-IT" dirty="0" smtClean="0"/>
          </a:p>
          <a:p>
            <a:endParaRPr lang="it-IT" dirty="0" smtClean="0"/>
          </a:p>
          <a:p>
            <a:endParaRPr lang="it-IT" dirty="0" smtClean="0"/>
          </a:p>
          <a:p>
            <a:endParaRPr lang="it-IT" dirty="0" smtClean="0"/>
          </a:p>
          <a:p>
            <a:pPr lvl="2">
              <a:buNone/>
            </a:pPr>
            <a:endParaRPr lang="it-IT" dirty="0" smtClean="0"/>
          </a:p>
          <a:p>
            <a:pPr lvl="2">
              <a:buNone/>
            </a:pPr>
            <a:endParaRPr lang="it-IT" dirty="0" smtClean="0"/>
          </a:p>
        </p:txBody>
      </p:sp>
      <p:sp>
        <p:nvSpPr>
          <p:cNvPr id="12291" name="Slide Number Placeholder 3"/>
          <p:cNvSpPr>
            <a:spLocks noGrp="1"/>
          </p:cNvSpPr>
          <p:nvPr>
            <p:ph type="sldNum" sz="quarter" idx="11"/>
          </p:nvPr>
        </p:nvSpPr>
        <p:spPr bwMode="auto">
          <a:noFill/>
          <a:ln>
            <a:miter lim="800000"/>
            <a:headEnd/>
            <a:tailEnd/>
          </a:ln>
        </p:spPr>
        <p:txBody>
          <a:bodyPr vert="horz" wrap="square" lIns="91440" tIns="45720" rIns="91440" bIns="45720" numCol="1" anchor="t" anchorCtr="0" compatLnSpc="1">
            <a:prstTxWarp prst="textNoShape">
              <a:avLst/>
            </a:prstTxWarp>
          </a:bodyPr>
          <a:lstStyle/>
          <a:p>
            <a:fld id="{A35DCB84-1883-402B-9866-E0179E4E0F53}" type="slidenum">
              <a:rPr lang="it-IT">
                <a:latin typeface="Arial" charset="0"/>
                <a:cs typeface="Arial" charset="0"/>
              </a:rPr>
              <a:pPr/>
              <a:t>13</a:t>
            </a:fld>
            <a:endParaRPr lang="it-IT">
              <a:latin typeface="Arial" charset="0"/>
              <a:cs typeface="Arial" charset="0"/>
            </a:endParaRPr>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9" name="Title 1"/>
          <p:cNvSpPr>
            <a:spLocks noGrp="1"/>
          </p:cNvSpPr>
          <p:nvPr>
            <p:ph type="title"/>
          </p:nvPr>
        </p:nvSpPr>
        <p:spPr>
          <a:xfrm>
            <a:off x="785813" y="274638"/>
            <a:ext cx="8143875" cy="939800"/>
          </a:xfrm>
        </p:spPr>
        <p:txBody>
          <a:bodyPr>
            <a:normAutofit/>
          </a:bodyPr>
          <a:lstStyle/>
          <a:p>
            <a:r>
              <a:rPr lang="it-IT" sz="3200" dirty="0" smtClean="0"/>
              <a:t>IL TAX PLANNING</a:t>
            </a:r>
            <a:endParaRPr lang="en-GB" sz="3200" dirty="0" smtClean="0"/>
          </a:p>
        </p:txBody>
      </p:sp>
      <p:sp>
        <p:nvSpPr>
          <p:cNvPr id="12290" name="Content Placeholder 2"/>
          <p:cNvSpPr>
            <a:spLocks noGrp="1"/>
          </p:cNvSpPr>
          <p:nvPr>
            <p:ph sz="quarter" idx="10"/>
          </p:nvPr>
        </p:nvSpPr>
        <p:spPr>
          <a:xfrm>
            <a:off x="785813" y="1340768"/>
            <a:ext cx="8106667" cy="5160066"/>
          </a:xfrm>
        </p:spPr>
        <p:txBody>
          <a:bodyPr>
            <a:normAutofit/>
          </a:bodyPr>
          <a:lstStyle/>
          <a:p>
            <a:pPr algn="just">
              <a:lnSpc>
                <a:spcPct val="80000"/>
              </a:lnSpc>
              <a:buNone/>
              <a:defRPr/>
            </a:pPr>
            <a:r>
              <a:rPr lang="it-IT" b="1" dirty="0" smtClean="0"/>
              <a:t>QUINDI? TAX PLANNING SI O NO? RISPOSTA: SI A QUESTO TIPO DI </a:t>
            </a:r>
          </a:p>
          <a:p>
            <a:pPr algn="just">
              <a:lnSpc>
                <a:spcPct val="80000"/>
              </a:lnSpc>
              <a:buNone/>
              <a:defRPr/>
            </a:pPr>
            <a:r>
              <a:rPr lang="it-IT" b="1" dirty="0" smtClean="0"/>
              <a:t>PIANIFICAZIONE FISCALE PERCHE’:</a:t>
            </a:r>
          </a:p>
          <a:p>
            <a:pPr algn="just">
              <a:lnSpc>
                <a:spcPct val="80000"/>
              </a:lnSpc>
              <a:buNone/>
              <a:defRPr/>
            </a:pPr>
            <a:endParaRPr lang="it-IT" dirty="0" smtClean="0"/>
          </a:p>
          <a:p>
            <a:pPr algn="just">
              <a:defRPr/>
            </a:pPr>
            <a:r>
              <a:rPr lang="it-IT" cap="all" dirty="0" smtClean="0"/>
              <a:t>QUESTA pianificazione fiscale trova la sua radice “esistenziale” nel principio della libertà dell’iniziativa economica privata sancita dall’art. 41 Cost., nonché nei principi della libertà di stabilimento, artt. 49-54, e della libertà di circolazione dei capitali art. 63, Trattato UE;</a:t>
            </a:r>
          </a:p>
          <a:p>
            <a:pPr algn="just">
              <a:lnSpc>
                <a:spcPct val="80000"/>
              </a:lnSpc>
              <a:defRPr/>
            </a:pPr>
            <a:endParaRPr lang="it-IT" cap="all" dirty="0" smtClean="0"/>
          </a:p>
          <a:p>
            <a:pPr algn="just">
              <a:defRPr/>
            </a:pPr>
            <a:r>
              <a:rPr lang="it-IT" cap="all" dirty="0" smtClean="0"/>
              <a:t>Non viola l’art. 53 Cost. perché si muove comunque con l’intento di minimizzare il carico tributario attraverso l’esercizio di un diritto di scelta all’interno di alternative messe a disposizione dall’ordinamento giuridico sulla base del principio della riserva di legge in materia tributaria sancito dall’art. 23 Cost.</a:t>
            </a:r>
          </a:p>
          <a:p>
            <a:pPr algn="just">
              <a:lnSpc>
                <a:spcPct val="80000"/>
              </a:lnSpc>
              <a:buNone/>
              <a:defRPr/>
            </a:pPr>
            <a:endParaRPr lang="it-IT" cap="all" dirty="0" smtClean="0"/>
          </a:p>
          <a:p>
            <a:endParaRPr lang="it-IT" dirty="0" smtClean="0"/>
          </a:p>
          <a:p>
            <a:endParaRPr lang="it-IT" dirty="0" smtClean="0"/>
          </a:p>
          <a:p>
            <a:endParaRPr lang="it-IT" dirty="0" smtClean="0"/>
          </a:p>
          <a:p>
            <a:endParaRPr lang="it-IT" dirty="0" smtClean="0"/>
          </a:p>
          <a:p>
            <a:pPr lvl="2">
              <a:buNone/>
            </a:pPr>
            <a:endParaRPr lang="it-IT" dirty="0" smtClean="0"/>
          </a:p>
          <a:p>
            <a:pPr lvl="2">
              <a:buNone/>
            </a:pPr>
            <a:endParaRPr lang="it-IT" dirty="0" smtClean="0"/>
          </a:p>
        </p:txBody>
      </p:sp>
      <p:sp>
        <p:nvSpPr>
          <p:cNvPr id="12291" name="Slide Number Placeholder 3"/>
          <p:cNvSpPr>
            <a:spLocks noGrp="1"/>
          </p:cNvSpPr>
          <p:nvPr>
            <p:ph type="sldNum" sz="quarter" idx="11"/>
          </p:nvPr>
        </p:nvSpPr>
        <p:spPr bwMode="auto">
          <a:noFill/>
          <a:ln>
            <a:miter lim="800000"/>
            <a:headEnd/>
            <a:tailEnd/>
          </a:ln>
        </p:spPr>
        <p:txBody>
          <a:bodyPr vert="horz" wrap="square" lIns="91440" tIns="45720" rIns="91440" bIns="45720" numCol="1" anchor="t" anchorCtr="0" compatLnSpc="1">
            <a:prstTxWarp prst="textNoShape">
              <a:avLst/>
            </a:prstTxWarp>
          </a:bodyPr>
          <a:lstStyle/>
          <a:p>
            <a:fld id="{A35DCB84-1883-402B-9866-E0179E4E0F53}" type="slidenum">
              <a:rPr lang="it-IT">
                <a:latin typeface="Arial" charset="0"/>
                <a:cs typeface="Arial" charset="0"/>
              </a:rPr>
              <a:pPr/>
              <a:t>14</a:t>
            </a:fld>
            <a:endParaRPr lang="it-IT">
              <a:latin typeface="Arial" charset="0"/>
              <a:cs typeface="Arial" charset="0"/>
            </a:endParaRPr>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3200" dirty="0" smtClean="0"/>
              <a:t>IL TAX PLANNING</a:t>
            </a:r>
            <a:endParaRPr lang="it-IT" sz="3200" dirty="0"/>
          </a:p>
        </p:txBody>
      </p:sp>
      <p:sp>
        <p:nvSpPr>
          <p:cNvPr id="3" name="Segnaposto contenuto 2"/>
          <p:cNvSpPr>
            <a:spLocks noGrp="1"/>
          </p:cNvSpPr>
          <p:nvPr>
            <p:ph sz="quarter" idx="10"/>
          </p:nvPr>
        </p:nvSpPr>
        <p:spPr/>
        <p:txBody>
          <a:bodyPr/>
          <a:lstStyle/>
          <a:p>
            <a:pPr algn="just"/>
            <a:r>
              <a:rPr lang="it-IT" cap="all" dirty="0" smtClean="0"/>
              <a:t>La minimizzazione del carico tributario trova fondamento altresì nell’ordinamento comunitario e nelle interpretazioni di esso date dalla Corte di Giustizia UE. Si veda ad es. la sentenza della causa C-103/09, </a:t>
            </a:r>
            <a:r>
              <a:rPr lang="it-IT" i="1" cap="all" dirty="0" err="1" smtClean="0"/>
              <a:t>Weald</a:t>
            </a:r>
            <a:r>
              <a:rPr lang="it-IT" i="1" cap="all" dirty="0" smtClean="0"/>
              <a:t> leasing Ltd (in materia di IVA), </a:t>
            </a:r>
            <a:r>
              <a:rPr lang="it-IT" cap="all" dirty="0" smtClean="0"/>
              <a:t>ove è stato stabilito che “</a:t>
            </a:r>
            <a:r>
              <a:rPr lang="it-IT" i="1" cap="all" dirty="0" smtClean="0"/>
              <a:t>Il soggetto passivo ha diritto di scegliere la forma di conduzione degli affari che gli permette di limitare la sua contribuzione fiscale”</a:t>
            </a:r>
            <a:r>
              <a:rPr lang="it-IT" cap="all" dirty="0" smtClean="0"/>
              <a:t> (punto 27).</a:t>
            </a:r>
          </a:p>
          <a:p>
            <a:pPr algn="just"/>
            <a:endParaRPr lang="it-IT" cap="all" dirty="0" smtClean="0"/>
          </a:p>
          <a:p>
            <a:pPr algn="just"/>
            <a:r>
              <a:rPr lang="it-IT" cap="all" dirty="0" smtClean="0"/>
              <a:t>QUESTA PIANIFICAZIONE E’ STATA UFFICIALIZZATA NEL DIRITTO INTERNO DALLA LEGGE DELEGAN. 23/2014, ART. 5, CO. 1, LETT. B) E DAL NUOVO ART. 10-BIS, CO. 4, DELLO STATUTO DEI DIRITTI DEL CONTRIBUENTE, COME INTRODOTTO DAL </a:t>
            </a:r>
            <a:r>
              <a:rPr lang="it-IT" cap="all" dirty="0" err="1" smtClean="0"/>
              <a:t>d.Lgs.</a:t>
            </a:r>
            <a:r>
              <a:rPr lang="it-IT" cap="all" dirty="0" smtClean="0"/>
              <a:t> 128/2015 di attuazione</a:t>
            </a:r>
          </a:p>
          <a:p>
            <a:endParaRPr lang="it-IT" dirty="0"/>
          </a:p>
        </p:txBody>
      </p:sp>
      <p:sp>
        <p:nvSpPr>
          <p:cNvPr id="4" name="Segnaposto numero diapositiva 3"/>
          <p:cNvSpPr>
            <a:spLocks noGrp="1"/>
          </p:cNvSpPr>
          <p:nvPr>
            <p:ph type="sldNum" sz="quarter" idx="11"/>
          </p:nvPr>
        </p:nvSpPr>
        <p:spPr/>
        <p:txBody>
          <a:bodyPr/>
          <a:lstStyle/>
          <a:p>
            <a:pPr>
              <a:defRPr/>
            </a:pPr>
            <a:fld id="{2E64C337-FF08-40B5-9A91-325D179CCE25}" type="slidenum">
              <a:rPr lang="it-IT" smtClean="0"/>
              <a:pPr>
                <a:defRPr/>
              </a:pPr>
              <a:t>15</a:t>
            </a:fld>
            <a:endParaRPr lang="it-IT" dirty="0"/>
          </a:p>
        </p:txBody>
      </p:sp>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9" name="Title 1"/>
          <p:cNvSpPr>
            <a:spLocks noGrp="1"/>
          </p:cNvSpPr>
          <p:nvPr>
            <p:ph type="title"/>
          </p:nvPr>
        </p:nvSpPr>
        <p:spPr>
          <a:xfrm>
            <a:off x="785813" y="274638"/>
            <a:ext cx="8143875" cy="939800"/>
          </a:xfrm>
        </p:spPr>
        <p:txBody>
          <a:bodyPr>
            <a:normAutofit/>
          </a:bodyPr>
          <a:lstStyle/>
          <a:p>
            <a:r>
              <a:rPr lang="it-IT" sz="3200" dirty="0" smtClean="0"/>
              <a:t>IL TAX PLANNING</a:t>
            </a:r>
            <a:endParaRPr lang="en-GB" sz="3200" dirty="0" smtClean="0"/>
          </a:p>
        </p:txBody>
      </p:sp>
      <p:sp>
        <p:nvSpPr>
          <p:cNvPr id="12290" name="Content Placeholder 2"/>
          <p:cNvSpPr>
            <a:spLocks noGrp="1"/>
          </p:cNvSpPr>
          <p:nvPr>
            <p:ph sz="quarter" idx="10"/>
          </p:nvPr>
        </p:nvSpPr>
        <p:spPr>
          <a:xfrm>
            <a:off x="785813" y="1285860"/>
            <a:ext cx="8143905" cy="5072078"/>
          </a:xfrm>
        </p:spPr>
        <p:txBody>
          <a:bodyPr>
            <a:normAutofit/>
          </a:bodyPr>
          <a:lstStyle/>
          <a:p>
            <a:pPr algn="just">
              <a:buNone/>
              <a:defRPr/>
            </a:pPr>
            <a:r>
              <a:rPr lang="it-IT" dirty="0" smtClean="0"/>
              <a:t>INOLTRE, SI PERCHE’</a:t>
            </a:r>
          </a:p>
          <a:p>
            <a:pPr algn="just">
              <a:defRPr/>
            </a:pPr>
            <a:r>
              <a:rPr lang="it-IT" cap="all" dirty="0" smtClean="0"/>
              <a:t>Oggi la pianificazione fiscale deve occuparsi non solo del carico tributario, ma anche delle problematiche connesse con la </a:t>
            </a:r>
            <a:r>
              <a:rPr lang="it-IT" u="sng" cap="all" dirty="0" smtClean="0"/>
              <a:t>quantità degli adempimenti formali</a:t>
            </a:r>
            <a:r>
              <a:rPr lang="it-IT" cap="all" dirty="0" smtClean="0"/>
              <a:t> riversati sull’impresa che intraprende la via dell’internazionalizzazione, in vista della minimizzazione dei relativi costi amministrativi;</a:t>
            </a:r>
          </a:p>
          <a:p>
            <a:pPr algn="just">
              <a:defRPr/>
            </a:pPr>
            <a:r>
              <a:rPr lang="it-IT" cap="all" dirty="0" smtClean="0"/>
              <a:t>Inoltre, deve occuparsi anche del “</a:t>
            </a:r>
            <a:r>
              <a:rPr lang="it-IT" u="sng" cap="all" dirty="0" smtClean="0"/>
              <a:t>rischio Paese Italia</a:t>
            </a:r>
            <a:r>
              <a:rPr lang="it-IT" cap="all" dirty="0" smtClean="0"/>
              <a:t>” derivante dalla assoluta incertezza del diritto e dalla violazione sistematica del principio della tutela dell’affidamento del contribuente, che rende impossibile una pianificazione economico-finanziaria degli affari.</a:t>
            </a:r>
          </a:p>
          <a:p>
            <a:pPr algn="just">
              <a:defRPr/>
            </a:pPr>
            <a:endParaRPr lang="it-IT" dirty="0" smtClean="0"/>
          </a:p>
          <a:p>
            <a:pPr algn="just">
              <a:buNone/>
              <a:defRPr/>
            </a:pPr>
            <a:r>
              <a:rPr lang="it-IT" dirty="0" smtClean="0"/>
              <a:t>	OGGI E’ PERO’ NECESSARIO E DOVEROSO INTRAPRENDERE UN “</a:t>
            </a:r>
            <a:r>
              <a:rPr lang="it-IT" b="1" dirty="0" smtClean="0"/>
              <a:t>NUOVO MODO </a:t>
            </a:r>
            <a:r>
              <a:rPr lang="it-IT" b="1" dirty="0" err="1" smtClean="0"/>
              <a:t>DI</a:t>
            </a:r>
            <a:r>
              <a:rPr lang="it-IT" b="1" dirty="0" smtClean="0"/>
              <a:t> FARE PIANIFICAZIONE FISCALE INTERNAZIONALE</a:t>
            </a:r>
            <a:r>
              <a:rPr lang="it-IT" dirty="0" smtClean="0">
                <a:solidFill>
                  <a:srgbClr val="0066FF"/>
                </a:solidFill>
              </a:rPr>
              <a:t>”</a:t>
            </a:r>
            <a:endParaRPr lang="it-IT" dirty="0" smtClean="0"/>
          </a:p>
          <a:p>
            <a:endParaRPr lang="it-IT" dirty="0" smtClean="0"/>
          </a:p>
          <a:p>
            <a:endParaRPr lang="it-IT" dirty="0" smtClean="0"/>
          </a:p>
          <a:p>
            <a:endParaRPr lang="it-IT" dirty="0" smtClean="0"/>
          </a:p>
          <a:p>
            <a:pPr lvl="2">
              <a:buNone/>
            </a:pPr>
            <a:endParaRPr lang="it-IT" dirty="0" smtClean="0"/>
          </a:p>
          <a:p>
            <a:pPr lvl="2">
              <a:buNone/>
            </a:pPr>
            <a:endParaRPr lang="it-IT" dirty="0" smtClean="0"/>
          </a:p>
        </p:txBody>
      </p:sp>
      <p:sp>
        <p:nvSpPr>
          <p:cNvPr id="12291" name="Slide Number Placeholder 3"/>
          <p:cNvSpPr>
            <a:spLocks noGrp="1"/>
          </p:cNvSpPr>
          <p:nvPr>
            <p:ph type="sldNum" sz="quarter" idx="11"/>
          </p:nvPr>
        </p:nvSpPr>
        <p:spPr bwMode="auto">
          <a:noFill/>
          <a:ln>
            <a:miter lim="800000"/>
            <a:headEnd/>
            <a:tailEnd/>
          </a:ln>
        </p:spPr>
        <p:txBody>
          <a:bodyPr vert="horz" wrap="square" lIns="91440" tIns="45720" rIns="91440" bIns="45720" numCol="1" anchor="t" anchorCtr="0" compatLnSpc="1">
            <a:prstTxWarp prst="textNoShape">
              <a:avLst/>
            </a:prstTxWarp>
          </a:bodyPr>
          <a:lstStyle/>
          <a:p>
            <a:fld id="{A35DCB84-1883-402B-9866-E0179E4E0F53}" type="slidenum">
              <a:rPr lang="it-IT">
                <a:latin typeface="Arial" charset="0"/>
                <a:cs typeface="Arial" charset="0"/>
              </a:rPr>
              <a:pPr/>
              <a:t>16</a:t>
            </a:fld>
            <a:endParaRPr lang="it-IT">
              <a:latin typeface="Arial" charset="0"/>
              <a:cs typeface="Arial" charset="0"/>
            </a:endParaRPr>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9" name="Title 1"/>
          <p:cNvSpPr>
            <a:spLocks noGrp="1"/>
          </p:cNvSpPr>
          <p:nvPr>
            <p:ph type="title"/>
          </p:nvPr>
        </p:nvSpPr>
        <p:spPr>
          <a:xfrm>
            <a:off x="785813" y="274638"/>
            <a:ext cx="8143875" cy="939800"/>
          </a:xfrm>
        </p:spPr>
        <p:txBody>
          <a:bodyPr>
            <a:normAutofit/>
          </a:bodyPr>
          <a:lstStyle/>
          <a:p>
            <a:r>
              <a:rPr lang="it-IT" sz="3200" dirty="0" smtClean="0"/>
              <a:t>IL TAX PLANNING</a:t>
            </a:r>
            <a:endParaRPr lang="en-GB" sz="3200" dirty="0" smtClean="0"/>
          </a:p>
        </p:txBody>
      </p:sp>
      <p:sp>
        <p:nvSpPr>
          <p:cNvPr id="12290" name="Content Placeholder 2"/>
          <p:cNvSpPr>
            <a:spLocks noGrp="1"/>
          </p:cNvSpPr>
          <p:nvPr>
            <p:ph sz="quarter" idx="10"/>
          </p:nvPr>
        </p:nvSpPr>
        <p:spPr>
          <a:xfrm>
            <a:off x="785813" y="1285860"/>
            <a:ext cx="8143905" cy="5072078"/>
          </a:xfrm>
        </p:spPr>
        <p:txBody>
          <a:bodyPr>
            <a:normAutofit fontScale="92500" lnSpcReduction="20000"/>
          </a:bodyPr>
          <a:lstStyle/>
          <a:p>
            <a:pPr algn="just">
              <a:buNone/>
              <a:defRPr/>
            </a:pPr>
            <a:r>
              <a:rPr lang="it-IT" b="1" dirty="0" smtClean="0"/>
              <a:t>NO</a:t>
            </a:r>
            <a:r>
              <a:rPr lang="it-IT" dirty="0" smtClean="0"/>
              <a:t> A UN TAX PLANNING AGGRESSIVO </a:t>
            </a:r>
            <a:endParaRPr lang="it-IT" dirty="0"/>
          </a:p>
          <a:p>
            <a:pPr algn="just">
              <a:buNone/>
              <a:defRPr/>
            </a:pPr>
            <a:r>
              <a:rPr lang="it-IT" dirty="0" smtClean="0"/>
              <a:t>PERCHE’?</a:t>
            </a:r>
          </a:p>
          <a:p>
            <a:pPr algn="just">
              <a:buNone/>
              <a:defRPr/>
            </a:pPr>
            <a:endParaRPr lang="it-IT" dirty="0"/>
          </a:p>
          <a:p>
            <a:pPr algn="just">
              <a:buNone/>
              <a:defRPr/>
            </a:pPr>
            <a:r>
              <a:rPr lang="it-IT" dirty="0" smtClean="0"/>
              <a:t>PERCHE’ E’ CONTRASTATO A LIVELLO INTERNAZIONALE:</a:t>
            </a:r>
          </a:p>
          <a:p>
            <a:pPr algn="just">
              <a:buFontTx/>
              <a:buChar char="-"/>
              <a:defRPr/>
            </a:pPr>
            <a:r>
              <a:rPr lang="it-IT" dirty="0" smtClean="0"/>
              <a:t>OCSE, Rapporto “</a:t>
            </a:r>
            <a:r>
              <a:rPr lang="it-IT" i="1" dirty="0" err="1" smtClean="0"/>
              <a:t>Tackling</a:t>
            </a:r>
            <a:r>
              <a:rPr lang="it-IT" i="1" dirty="0" smtClean="0"/>
              <a:t> Aggressive </a:t>
            </a:r>
            <a:r>
              <a:rPr lang="it-IT" i="1" dirty="0" err="1" smtClean="0"/>
              <a:t>Tax</a:t>
            </a:r>
            <a:r>
              <a:rPr lang="it-IT" i="1" dirty="0" smtClean="0"/>
              <a:t> Planning </a:t>
            </a:r>
            <a:r>
              <a:rPr lang="it-IT" i="1" dirty="0" err="1" smtClean="0"/>
              <a:t>Through</a:t>
            </a:r>
            <a:r>
              <a:rPr lang="it-IT" i="1" dirty="0" smtClean="0"/>
              <a:t> </a:t>
            </a:r>
            <a:r>
              <a:rPr lang="it-IT" i="1" dirty="0" err="1" smtClean="0"/>
              <a:t>Improved</a:t>
            </a:r>
            <a:r>
              <a:rPr lang="it-IT" i="1" dirty="0" smtClean="0"/>
              <a:t> </a:t>
            </a:r>
            <a:r>
              <a:rPr lang="it-IT" i="1" dirty="0" err="1" smtClean="0"/>
              <a:t>Transparency</a:t>
            </a:r>
            <a:r>
              <a:rPr lang="it-IT" i="1" dirty="0" smtClean="0"/>
              <a:t> and </a:t>
            </a:r>
            <a:r>
              <a:rPr lang="it-IT" i="1" dirty="0" err="1" smtClean="0"/>
              <a:t>Disclosure</a:t>
            </a:r>
            <a:r>
              <a:rPr lang="it-IT" i="1" dirty="0" smtClean="0"/>
              <a:t>”, (</a:t>
            </a:r>
            <a:r>
              <a:rPr lang="it-IT" dirty="0" smtClean="0"/>
              <a:t>Comitato Affari Fiscali OCSE, febbraio 2011);</a:t>
            </a:r>
          </a:p>
          <a:p>
            <a:pPr algn="just">
              <a:buFontTx/>
              <a:buChar char="-"/>
              <a:defRPr/>
            </a:pPr>
            <a:r>
              <a:rPr lang="it-IT" dirty="0" smtClean="0"/>
              <a:t>COMMISSIONE UE, </a:t>
            </a:r>
            <a:r>
              <a:rPr lang="it-IT" i="1" dirty="0" smtClean="0"/>
              <a:t>Comunicazione al Consiglio, al Parlamento europeo e al Comitato economico e sociale </a:t>
            </a:r>
            <a:r>
              <a:rPr lang="it-IT" i="1" dirty="0" err="1" smtClean="0"/>
              <a:t>eu</a:t>
            </a:r>
            <a:r>
              <a:rPr lang="it-IT" i="1" dirty="0" smtClean="0"/>
              <a:t> (COM 2007/785);</a:t>
            </a:r>
          </a:p>
          <a:p>
            <a:pPr algn="just">
              <a:buFontTx/>
              <a:buChar char="-"/>
              <a:defRPr/>
            </a:pPr>
            <a:r>
              <a:rPr lang="it-IT" dirty="0" smtClean="0"/>
              <a:t>OCSE, </a:t>
            </a:r>
            <a:r>
              <a:rPr lang="it-IT" i="1" dirty="0" smtClean="0"/>
              <a:t>Progetto BEPS, 15 </a:t>
            </a:r>
            <a:r>
              <a:rPr lang="it-IT" i="1" dirty="0" err="1" smtClean="0"/>
              <a:t>Actions</a:t>
            </a:r>
            <a:r>
              <a:rPr lang="it-IT" i="1" dirty="0" smtClean="0"/>
              <a:t> </a:t>
            </a:r>
            <a:r>
              <a:rPr lang="it-IT" dirty="0" smtClean="0"/>
              <a:t>(base 2013 Report);</a:t>
            </a:r>
          </a:p>
          <a:p>
            <a:pPr algn="just">
              <a:buFontTx/>
              <a:buChar char="-"/>
              <a:defRPr/>
            </a:pPr>
            <a:r>
              <a:rPr lang="it-IT" dirty="0" smtClean="0"/>
              <a:t>Consiglio UE, </a:t>
            </a:r>
            <a:r>
              <a:rPr lang="it-IT" i="1" dirty="0" smtClean="0"/>
              <a:t>Anti </a:t>
            </a:r>
            <a:r>
              <a:rPr lang="it-IT" i="1" dirty="0" err="1" smtClean="0"/>
              <a:t>Tax</a:t>
            </a:r>
            <a:r>
              <a:rPr lang="it-IT" i="1" dirty="0" smtClean="0"/>
              <a:t> </a:t>
            </a:r>
            <a:r>
              <a:rPr lang="it-IT" i="1" dirty="0" err="1" smtClean="0"/>
              <a:t>Avoidance</a:t>
            </a:r>
            <a:r>
              <a:rPr lang="it-IT" i="1" dirty="0" smtClean="0"/>
              <a:t> Directive (COM 2016 (26) </a:t>
            </a:r>
            <a:r>
              <a:rPr lang="it-IT" i="1" dirty="0" err="1" smtClean="0"/>
              <a:t>Fina</a:t>
            </a:r>
            <a:r>
              <a:rPr lang="it-IT" dirty="0" err="1" smtClean="0"/>
              <a:t>l</a:t>
            </a:r>
            <a:r>
              <a:rPr lang="it-IT" dirty="0" smtClean="0"/>
              <a:t>, proposta</a:t>
            </a:r>
          </a:p>
          <a:p>
            <a:pPr algn="just">
              <a:buNone/>
              <a:defRPr/>
            </a:pPr>
            <a:endParaRPr lang="it-IT" dirty="0" smtClean="0"/>
          </a:p>
          <a:p>
            <a:pPr algn="just">
              <a:buNone/>
              <a:defRPr/>
            </a:pPr>
            <a:r>
              <a:rPr lang="it-IT" b="1" dirty="0" smtClean="0"/>
              <a:t>SI </a:t>
            </a:r>
            <a:r>
              <a:rPr lang="it-IT" dirty="0" smtClean="0"/>
              <a:t>A UN TAX PLANNING LEGITTIMO</a:t>
            </a:r>
          </a:p>
          <a:p>
            <a:pPr algn="just">
              <a:buNone/>
              <a:defRPr/>
            </a:pPr>
            <a:r>
              <a:rPr lang="it-IT" dirty="0" smtClean="0">
                <a:solidFill>
                  <a:srgbClr val="0066FF"/>
                </a:solidFill>
              </a:rPr>
              <a:t>	</a:t>
            </a:r>
          </a:p>
          <a:p>
            <a:pPr algn="just">
              <a:buNone/>
              <a:defRPr/>
            </a:pPr>
            <a:r>
              <a:rPr lang="it-IT" dirty="0" smtClean="0"/>
              <a:t>UN “</a:t>
            </a:r>
            <a:r>
              <a:rPr lang="it-IT" b="1" dirty="0" smtClean="0"/>
              <a:t>NUOVO MODO </a:t>
            </a:r>
            <a:r>
              <a:rPr lang="it-IT" b="1" dirty="0" err="1" smtClean="0"/>
              <a:t>DI</a:t>
            </a:r>
            <a:r>
              <a:rPr lang="it-IT" b="1" dirty="0" smtClean="0"/>
              <a:t> FARE PIANIFICAZIONE FISCALE ANCHE INTERNAZIONALE</a:t>
            </a:r>
            <a:r>
              <a:rPr lang="it-IT" dirty="0" smtClean="0"/>
              <a:t>” FONDATO SU:</a:t>
            </a:r>
          </a:p>
          <a:p>
            <a:pPr algn="just">
              <a:defRPr/>
            </a:pPr>
            <a:endParaRPr lang="it-IT" dirty="0" smtClean="0"/>
          </a:p>
          <a:p>
            <a:pPr algn="just">
              <a:defRPr/>
            </a:pPr>
            <a:r>
              <a:rPr lang="it-IT" dirty="0" smtClean="0"/>
              <a:t>RAGIONI </a:t>
            </a:r>
            <a:r>
              <a:rPr lang="it-IT" dirty="0" err="1" smtClean="0"/>
              <a:t>DI</a:t>
            </a:r>
            <a:r>
              <a:rPr lang="it-IT" dirty="0" smtClean="0"/>
              <a:t> BUSINESS</a:t>
            </a:r>
          </a:p>
          <a:p>
            <a:pPr algn="just">
              <a:defRPr/>
            </a:pPr>
            <a:r>
              <a:rPr lang="it-IT" dirty="0" smtClean="0"/>
              <a:t>CONCRETEZZA ED EFFETTIVITA’</a:t>
            </a:r>
          </a:p>
          <a:p>
            <a:pPr algn="just">
              <a:defRPr/>
            </a:pPr>
            <a:r>
              <a:rPr lang="it-IT" dirty="0" smtClean="0"/>
              <a:t>RAGIONEVOLEZZA</a:t>
            </a:r>
          </a:p>
          <a:p>
            <a:pPr algn="just">
              <a:defRPr/>
            </a:pPr>
            <a:r>
              <a:rPr lang="it-IT" dirty="0" smtClean="0"/>
              <a:t>ETICA E LEGALITA’</a:t>
            </a:r>
          </a:p>
        </p:txBody>
      </p:sp>
      <p:sp>
        <p:nvSpPr>
          <p:cNvPr id="12291" name="Slide Number Placeholder 3"/>
          <p:cNvSpPr>
            <a:spLocks noGrp="1"/>
          </p:cNvSpPr>
          <p:nvPr>
            <p:ph type="sldNum" sz="quarter" idx="11"/>
          </p:nvPr>
        </p:nvSpPr>
        <p:spPr bwMode="auto">
          <a:noFill/>
          <a:ln>
            <a:miter lim="800000"/>
            <a:headEnd/>
            <a:tailEnd/>
          </a:ln>
        </p:spPr>
        <p:txBody>
          <a:bodyPr vert="horz" wrap="square" lIns="91440" tIns="45720" rIns="91440" bIns="45720" numCol="1" anchor="t" anchorCtr="0" compatLnSpc="1">
            <a:prstTxWarp prst="textNoShape">
              <a:avLst/>
            </a:prstTxWarp>
          </a:bodyPr>
          <a:lstStyle/>
          <a:p>
            <a:fld id="{A35DCB84-1883-402B-9866-E0179E4E0F53}" type="slidenum">
              <a:rPr lang="it-IT">
                <a:latin typeface="Arial" charset="0"/>
                <a:cs typeface="Arial" charset="0"/>
              </a:rPr>
              <a:pPr/>
              <a:t>17</a:t>
            </a:fld>
            <a:endParaRPr lang="it-IT">
              <a:latin typeface="Arial" charset="0"/>
              <a:cs typeface="Arial" charset="0"/>
            </a:endParaRPr>
          </a:p>
        </p:txBody>
      </p:sp>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9" name="Title 1"/>
          <p:cNvSpPr>
            <a:spLocks noGrp="1"/>
          </p:cNvSpPr>
          <p:nvPr>
            <p:ph type="title"/>
          </p:nvPr>
        </p:nvSpPr>
        <p:spPr>
          <a:xfrm>
            <a:off x="785813" y="274638"/>
            <a:ext cx="8143875" cy="939800"/>
          </a:xfrm>
        </p:spPr>
        <p:txBody>
          <a:bodyPr>
            <a:normAutofit/>
          </a:bodyPr>
          <a:lstStyle/>
          <a:p>
            <a:r>
              <a:rPr lang="it-IT" sz="3200" dirty="0" smtClean="0"/>
              <a:t>IL TAX PLANNING</a:t>
            </a:r>
            <a:endParaRPr lang="en-GB" sz="3200" dirty="0" smtClean="0"/>
          </a:p>
        </p:txBody>
      </p:sp>
      <p:sp>
        <p:nvSpPr>
          <p:cNvPr id="12290" name="Content Placeholder 2"/>
          <p:cNvSpPr>
            <a:spLocks noGrp="1"/>
          </p:cNvSpPr>
          <p:nvPr>
            <p:ph sz="quarter" idx="10"/>
          </p:nvPr>
        </p:nvSpPr>
        <p:spPr>
          <a:xfrm>
            <a:off x="785813" y="1285860"/>
            <a:ext cx="8143905" cy="5072078"/>
          </a:xfrm>
        </p:spPr>
        <p:txBody>
          <a:bodyPr>
            <a:normAutofit/>
          </a:bodyPr>
          <a:lstStyle/>
          <a:p>
            <a:pPr algn="just">
              <a:buNone/>
              <a:defRPr/>
            </a:pPr>
            <a:r>
              <a:rPr lang="it-IT" dirty="0" smtClean="0"/>
              <a:t>UN TAX PLANNING  LEGITTIMO E’ ASSOCIATO A UN LEGITTIMO RISPARMIO D’IMPOSTA </a:t>
            </a:r>
          </a:p>
          <a:p>
            <a:pPr algn="just">
              <a:buNone/>
              <a:defRPr/>
            </a:pPr>
            <a:endParaRPr lang="it-IT" dirty="0" smtClean="0"/>
          </a:p>
          <a:p>
            <a:pPr algn="just">
              <a:buNone/>
              <a:defRPr/>
            </a:pPr>
            <a:r>
              <a:rPr lang="it-IT" dirty="0" smtClean="0"/>
              <a:t>E’ STORIA:</a:t>
            </a:r>
          </a:p>
          <a:p>
            <a:pPr algn="just">
              <a:buFont typeface="Wingdings" pitchFamily="2" charset="2"/>
              <a:buNone/>
              <a:defRPr/>
            </a:pPr>
            <a:r>
              <a:rPr lang="it-IT" cap="all" dirty="0" smtClean="0"/>
              <a:t>Legittimo risparmio d’imposta = Corte di Giustizia UE (in materia di IVA), e  Commissione UE: “</a:t>
            </a:r>
            <a:r>
              <a:rPr lang="it-IT" b="1" cap="all" dirty="0" smtClean="0"/>
              <a:t>il soggetto passivo ha il diritto di scegliere la forma di conduzione degli affari che gli permette di limitare la sua contribuzione fiscale”</a:t>
            </a:r>
            <a:r>
              <a:rPr lang="it-IT" cap="all" dirty="0" smtClean="0"/>
              <a:t> e “</a:t>
            </a:r>
            <a:r>
              <a:rPr lang="it-IT" b="1" cap="all" dirty="0" smtClean="0"/>
              <a:t>L’obiettivo di ridurre al minimo l’onere fiscale costituisce di per sé una considerazione commerciale valida, purché le costruzioni attuate a questo fine non comportino trasferimenti fittizi di utili</a:t>
            </a:r>
            <a:r>
              <a:rPr lang="it-IT" cap="all" dirty="0" smtClean="0"/>
              <a:t>” o, in altre parole, non siano costruzioni di puro artificio, prive d sostanza economica.  </a:t>
            </a:r>
          </a:p>
          <a:p>
            <a:pPr algn="just">
              <a:buFont typeface="Wingdings" pitchFamily="2" charset="2"/>
              <a:buNone/>
              <a:defRPr/>
            </a:pPr>
            <a:endParaRPr lang="it-IT" dirty="0" smtClean="0"/>
          </a:p>
          <a:p>
            <a:pPr algn="just">
              <a:buFont typeface="Wingdings" pitchFamily="2" charset="2"/>
              <a:buNone/>
              <a:defRPr/>
            </a:pPr>
            <a:r>
              <a:rPr lang="it-IT" sz="1600" dirty="0" smtClean="0"/>
              <a:t>(</a:t>
            </a:r>
            <a:r>
              <a:rPr lang="it-IT" sz="1600" i="1" dirty="0" smtClean="0"/>
              <a:t>Comunicazione della Commissione al Consiglio, al Parlamento europeo e al comitato economico e sociale europeo, </a:t>
            </a:r>
            <a:r>
              <a:rPr lang="it-IT" sz="1600" dirty="0" smtClean="0"/>
              <a:t>COM (2007) 785, del 12.12.2007).</a:t>
            </a:r>
          </a:p>
        </p:txBody>
      </p:sp>
      <p:sp>
        <p:nvSpPr>
          <p:cNvPr id="12291" name="Slide Number Placeholder 3"/>
          <p:cNvSpPr>
            <a:spLocks noGrp="1"/>
          </p:cNvSpPr>
          <p:nvPr>
            <p:ph type="sldNum" sz="quarter" idx="11"/>
          </p:nvPr>
        </p:nvSpPr>
        <p:spPr bwMode="auto">
          <a:noFill/>
          <a:ln>
            <a:miter lim="800000"/>
            <a:headEnd/>
            <a:tailEnd/>
          </a:ln>
        </p:spPr>
        <p:txBody>
          <a:bodyPr vert="horz" wrap="square" lIns="91440" tIns="45720" rIns="91440" bIns="45720" numCol="1" anchor="t" anchorCtr="0" compatLnSpc="1">
            <a:prstTxWarp prst="textNoShape">
              <a:avLst/>
            </a:prstTxWarp>
          </a:bodyPr>
          <a:lstStyle/>
          <a:p>
            <a:fld id="{A35DCB84-1883-402B-9866-E0179E4E0F53}" type="slidenum">
              <a:rPr lang="it-IT">
                <a:latin typeface="Arial" charset="0"/>
                <a:cs typeface="Arial" charset="0"/>
              </a:rPr>
              <a:pPr/>
              <a:t>18</a:t>
            </a:fld>
            <a:endParaRPr lang="it-IT">
              <a:latin typeface="Arial" charset="0"/>
              <a:cs typeface="Arial" charset="0"/>
            </a:endParaRPr>
          </a:p>
        </p:txBody>
      </p:sp>
    </p:spTree>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9" name="Title 1"/>
          <p:cNvSpPr>
            <a:spLocks noGrp="1"/>
          </p:cNvSpPr>
          <p:nvPr>
            <p:ph type="title"/>
          </p:nvPr>
        </p:nvSpPr>
        <p:spPr>
          <a:xfrm>
            <a:off x="785813" y="274638"/>
            <a:ext cx="8143875" cy="939800"/>
          </a:xfrm>
        </p:spPr>
        <p:txBody>
          <a:bodyPr>
            <a:normAutofit/>
          </a:bodyPr>
          <a:lstStyle/>
          <a:p>
            <a:r>
              <a:rPr lang="it-IT" sz="3200" dirty="0" smtClean="0"/>
              <a:t>IL TAX PLANNING</a:t>
            </a:r>
            <a:endParaRPr lang="en-GB" sz="3200" dirty="0" smtClean="0"/>
          </a:p>
        </p:txBody>
      </p:sp>
      <p:sp>
        <p:nvSpPr>
          <p:cNvPr id="12290" name="Content Placeholder 2"/>
          <p:cNvSpPr>
            <a:spLocks noGrp="1"/>
          </p:cNvSpPr>
          <p:nvPr>
            <p:ph sz="quarter" idx="10"/>
          </p:nvPr>
        </p:nvSpPr>
        <p:spPr>
          <a:xfrm>
            <a:off x="785813" y="1124744"/>
            <a:ext cx="8106667" cy="5233194"/>
          </a:xfrm>
        </p:spPr>
        <p:txBody>
          <a:bodyPr>
            <a:normAutofit lnSpcReduction="10000"/>
          </a:bodyPr>
          <a:lstStyle/>
          <a:p>
            <a:pPr marL="0" indent="0" algn="just">
              <a:buNone/>
              <a:defRPr/>
            </a:pPr>
            <a:r>
              <a:rPr lang="it-IT" cap="all" dirty="0" smtClean="0"/>
              <a:t>Ma </a:t>
            </a:r>
            <a:r>
              <a:rPr lang="it-IT" cap="all" dirty="0" err="1" smtClean="0"/>
              <a:t>e’</a:t>
            </a:r>
            <a:r>
              <a:rPr lang="it-IT" cap="all" dirty="0" smtClean="0"/>
              <a:t> anche storia italiana:</a:t>
            </a:r>
          </a:p>
          <a:p>
            <a:pPr algn="just">
              <a:defRPr/>
            </a:pPr>
            <a:r>
              <a:rPr lang="it-IT" cap="all" dirty="0" smtClean="0"/>
              <a:t>Se è possibile ottenere un assetto giuridico – economico con strumenti diversi, ma nella sostanza equivalenti, non sussistendo nell’ordinamento tributario alcuna scala gerarchica tra i diversi istituti, è legittimo che il contribuente possa scegliere quello più confacente alle proprie esigenze di business ed alla propria organizzazione consentendogli per di più il conseguimento di un risparmio fiscale.</a:t>
            </a:r>
          </a:p>
          <a:p>
            <a:pPr algn="just">
              <a:defRPr/>
            </a:pPr>
            <a:r>
              <a:rPr lang="it-IT" sz="2000" dirty="0" smtClean="0"/>
              <a:t>In tal senso : </a:t>
            </a:r>
            <a:r>
              <a:rPr lang="it-IT" sz="2000" dirty="0" err="1" smtClean="0"/>
              <a:t>Ag.Entrate</a:t>
            </a:r>
            <a:r>
              <a:rPr lang="it-IT" sz="2000" dirty="0" smtClean="0"/>
              <a:t>: </a:t>
            </a:r>
            <a:r>
              <a:rPr lang="it-IT" sz="2000" dirty="0" err="1" smtClean="0"/>
              <a:t>Ris</a:t>
            </a:r>
            <a:r>
              <a:rPr lang="it-IT" sz="2000" dirty="0" smtClean="0"/>
              <a:t>. n.116/E del 24.10.2006; </a:t>
            </a:r>
            <a:r>
              <a:rPr lang="it-IT" sz="2000" dirty="0" err="1" smtClean="0"/>
              <a:t>Ris</a:t>
            </a:r>
            <a:r>
              <a:rPr lang="it-IT" sz="2000" dirty="0" smtClean="0"/>
              <a:t>. n.118/E del 12.4.2002; </a:t>
            </a:r>
            <a:r>
              <a:rPr lang="it-IT" sz="2000" dirty="0" err="1" smtClean="0"/>
              <a:t>Ris</a:t>
            </a:r>
            <a:r>
              <a:rPr lang="it-IT" sz="2000" dirty="0" smtClean="0"/>
              <a:t>. n.68/E del 28.2.2002; </a:t>
            </a:r>
            <a:r>
              <a:rPr lang="it-IT" sz="2000" dirty="0" err="1" smtClean="0"/>
              <a:t>Ris</a:t>
            </a:r>
            <a:r>
              <a:rPr lang="it-IT" sz="2000" dirty="0" smtClean="0"/>
              <a:t>. n. 39483 del 22.8.2001.</a:t>
            </a:r>
          </a:p>
          <a:p>
            <a:pPr algn="just">
              <a:buNone/>
              <a:defRPr/>
            </a:pPr>
            <a:endParaRPr lang="it-IT" sz="2000" dirty="0" smtClean="0"/>
          </a:p>
          <a:p>
            <a:pPr algn="just">
              <a:buNone/>
              <a:defRPr/>
            </a:pPr>
            <a:r>
              <a:rPr lang="it-IT" sz="2000" dirty="0" smtClean="0"/>
              <a:t>	</a:t>
            </a:r>
            <a:r>
              <a:rPr lang="it-IT" cap="all" dirty="0" smtClean="0"/>
              <a:t>“</a:t>
            </a:r>
            <a:r>
              <a:rPr lang="it-IT" i="1" cap="all" dirty="0" smtClean="0"/>
              <a:t>Garantire la </a:t>
            </a:r>
            <a:r>
              <a:rPr lang="it-IT" i="1" cap="all" dirty="0" err="1" smtClean="0"/>
              <a:t>liberta’</a:t>
            </a:r>
            <a:r>
              <a:rPr lang="it-IT" i="1" cap="all" dirty="0" smtClean="0"/>
              <a:t> di scelta del contribuente tra diverse operazioni comportanti anche un diverso carico fiscale ..” . </a:t>
            </a:r>
          </a:p>
          <a:p>
            <a:pPr algn="just">
              <a:buNone/>
              <a:defRPr/>
            </a:pPr>
            <a:r>
              <a:rPr lang="it-IT" i="1" cap="all" dirty="0" smtClean="0"/>
              <a:t>	</a:t>
            </a:r>
            <a:r>
              <a:rPr lang="it-IT" cap="all" dirty="0" smtClean="0"/>
              <a:t>L</a:t>
            </a:r>
            <a:r>
              <a:rPr lang="it-IT" dirty="0" smtClean="0"/>
              <a:t>egge Delega 11.3.2014, n. 23, art. 5, </a:t>
            </a:r>
            <a:r>
              <a:rPr lang="it-IT" dirty="0" err="1" smtClean="0"/>
              <a:t>co</a:t>
            </a:r>
            <a:r>
              <a:rPr lang="it-IT" dirty="0" smtClean="0"/>
              <a:t>. 1, lett. b), e definizione molto simile, nel nuovo art. 10-bis, co. 4, «Statuto», da </a:t>
            </a:r>
            <a:r>
              <a:rPr lang="it-IT" dirty="0" err="1" smtClean="0"/>
              <a:t>D.Lgs.</a:t>
            </a:r>
            <a:r>
              <a:rPr lang="it-IT" dirty="0" smtClean="0"/>
              <a:t> 128/2015</a:t>
            </a:r>
            <a:endParaRPr lang="it-IT" i="1" cap="all" dirty="0" smtClean="0"/>
          </a:p>
        </p:txBody>
      </p:sp>
      <p:sp>
        <p:nvSpPr>
          <p:cNvPr id="12291" name="Slide Number Placeholder 3"/>
          <p:cNvSpPr>
            <a:spLocks noGrp="1"/>
          </p:cNvSpPr>
          <p:nvPr>
            <p:ph type="sldNum" sz="quarter" idx="11"/>
          </p:nvPr>
        </p:nvSpPr>
        <p:spPr bwMode="auto">
          <a:noFill/>
          <a:ln>
            <a:miter lim="800000"/>
            <a:headEnd/>
            <a:tailEnd/>
          </a:ln>
        </p:spPr>
        <p:txBody>
          <a:bodyPr vert="horz" wrap="square" lIns="91440" tIns="45720" rIns="91440" bIns="45720" numCol="1" anchor="t" anchorCtr="0" compatLnSpc="1">
            <a:prstTxWarp prst="textNoShape">
              <a:avLst/>
            </a:prstTxWarp>
          </a:bodyPr>
          <a:lstStyle/>
          <a:p>
            <a:fld id="{A35DCB84-1883-402B-9866-E0179E4E0F53}" type="slidenum">
              <a:rPr lang="it-IT">
                <a:latin typeface="Arial" charset="0"/>
                <a:cs typeface="Arial" charset="0"/>
              </a:rPr>
              <a:pPr/>
              <a:t>19</a:t>
            </a:fld>
            <a:endParaRPr lang="it-IT">
              <a:latin typeface="Arial" charset="0"/>
              <a:cs typeface="Arial" charset="0"/>
            </a:endParaRP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9" name="Title 1"/>
          <p:cNvSpPr>
            <a:spLocks noGrp="1"/>
          </p:cNvSpPr>
          <p:nvPr>
            <p:ph type="title"/>
          </p:nvPr>
        </p:nvSpPr>
        <p:spPr>
          <a:xfrm>
            <a:off x="785813" y="274638"/>
            <a:ext cx="8250683" cy="1210146"/>
          </a:xfrm>
        </p:spPr>
        <p:txBody>
          <a:bodyPr>
            <a:normAutofit fontScale="90000"/>
          </a:bodyPr>
          <a:lstStyle/>
          <a:p>
            <a:pPr algn="ctr"/>
            <a:r>
              <a:rPr lang="it-IT" sz="3200" dirty="0" smtClean="0"/>
              <a:t>Premessa</a:t>
            </a:r>
            <a:br>
              <a:rPr lang="it-IT" sz="3200" dirty="0" smtClean="0"/>
            </a:br>
            <a:r>
              <a:rPr lang="it-IT" sz="3200" dirty="0" smtClean="0"/>
              <a:t>Su cosa si basa la gestione dei rapporti col Fisco?</a:t>
            </a:r>
            <a:endParaRPr lang="en-GB" sz="3200" dirty="0" smtClean="0"/>
          </a:p>
        </p:txBody>
      </p:sp>
      <p:sp>
        <p:nvSpPr>
          <p:cNvPr id="12290" name="Content Placeholder 2"/>
          <p:cNvSpPr>
            <a:spLocks noGrp="1"/>
          </p:cNvSpPr>
          <p:nvPr>
            <p:ph sz="quarter" idx="10"/>
          </p:nvPr>
        </p:nvSpPr>
        <p:spPr>
          <a:xfrm>
            <a:off x="785787" y="2060848"/>
            <a:ext cx="8106694" cy="4297090"/>
          </a:xfrm>
        </p:spPr>
        <p:txBody>
          <a:bodyPr>
            <a:normAutofit/>
          </a:bodyPr>
          <a:lstStyle/>
          <a:p>
            <a:pPr marL="342900" indent="-342900" algn="just">
              <a:lnSpc>
                <a:spcPct val="90000"/>
              </a:lnSpc>
              <a:buAutoNum type="arabicPeriod"/>
              <a:defRPr/>
            </a:pPr>
            <a:r>
              <a:rPr lang="it-IT" sz="2000" b="1" dirty="0" smtClean="0"/>
              <a:t>L’ATTIVITA</a:t>
            </a:r>
            <a:r>
              <a:rPr lang="it-IT" sz="2000" b="1" dirty="0"/>
              <a:t>’ DI TUTORAGGIO </a:t>
            </a:r>
            <a:r>
              <a:rPr lang="it-IT" sz="2000" b="1" dirty="0" smtClean="0"/>
              <a:t>EX </a:t>
            </a:r>
            <a:r>
              <a:rPr lang="it-IT" sz="2000" b="1" dirty="0"/>
              <a:t>ART. 27, D.L. </a:t>
            </a:r>
            <a:r>
              <a:rPr lang="it-IT" sz="2000" b="1" dirty="0" smtClean="0"/>
              <a:t>185/2008</a:t>
            </a:r>
            <a:r>
              <a:rPr lang="it-IT" b="1" dirty="0" smtClean="0"/>
              <a:t>.</a:t>
            </a:r>
          </a:p>
          <a:p>
            <a:pPr marL="342900" indent="-342900" algn="just">
              <a:lnSpc>
                <a:spcPct val="90000"/>
              </a:lnSpc>
              <a:buAutoNum type="arabicPeriod"/>
              <a:defRPr/>
            </a:pPr>
            <a:endParaRPr lang="it-IT" b="1" dirty="0">
              <a:solidFill>
                <a:schemeClr val="tx1"/>
              </a:solidFill>
            </a:endParaRPr>
          </a:p>
          <a:p>
            <a:pPr marL="0" indent="0" algn="just">
              <a:lnSpc>
                <a:spcPct val="90000"/>
              </a:lnSpc>
              <a:buNone/>
              <a:defRPr/>
            </a:pPr>
            <a:r>
              <a:rPr lang="it-IT" dirty="0" smtClean="0"/>
              <a:t>Si </a:t>
            </a:r>
            <a:r>
              <a:rPr lang="it-IT" dirty="0"/>
              <a:t>applica alle “</a:t>
            </a:r>
            <a:r>
              <a:rPr lang="it-IT" i="1" dirty="0"/>
              <a:t>imprese di più rilevante dimensione</a:t>
            </a:r>
            <a:r>
              <a:rPr lang="it-IT" dirty="0"/>
              <a:t>”  ex co. 10, all’interno delle quali </a:t>
            </a:r>
            <a:r>
              <a:rPr lang="it-IT" dirty="0" smtClean="0"/>
              <a:t>state troviamo i c.d. “</a:t>
            </a:r>
            <a:r>
              <a:rPr lang="it-IT" dirty="0"/>
              <a:t>grandi contribuenti” </a:t>
            </a:r>
            <a:r>
              <a:rPr lang="it-IT" dirty="0" smtClean="0"/>
              <a:t>(volume </a:t>
            </a:r>
            <a:r>
              <a:rPr lang="it-IT" dirty="0"/>
              <a:t>d’affari/ricavi o compensi non inferiore a 100 </a:t>
            </a:r>
            <a:r>
              <a:rPr lang="it-IT" dirty="0" err="1"/>
              <a:t>mil</a:t>
            </a:r>
            <a:r>
              <a:rPr lang="it-IT" dirty="0"/>
              <a:t> di € </a:t>
            </a:r>
            <a:r>
              <a:rPr lang="it-IT" dirty="0" smtClean="0"/>
              <a:t>(</a:t>
            </a:r>
            <a:r>
              <a:rPr lang="it-IT" dirty="0" err="1" smtClean="0"/>
              <a:t>Provv</a:t>
            </a:r>
            <a:r>
              <a:rPr lang="it-IT" dirty="0" smtClean="0"/>
              <a:t>. Dir. A.E. del 6.4.2009</a:t>
            </a:r>
            <a:r>
              <a:rPr lang="it-IT" dirty="0"/>
              <a:t>, </a:t>
            </a:r>
            <a:r>
              <a:rPr lang="it-IT" dirty="0" err="1"/>
              <a:t>prot</a:t>
            </a:r>
            <a:r>
              <a:rPr lang="it-IT" dirty="0"/>
              <a:t>. 2009/54291);</a:t>
            </a:r>
          </a:p>
          <a:p>
            <a:pPr marL="0" indent="0" algn="just">
              <a:lnSpc>
                <a:spcPct val="90000"/>
              </a:lnSpc>
              <a:buNone/>
              <a:defRPr/>
            </a:pPr>
            <a:r>
              <a:rPr lang="it-IT" dirty="0"/>
              <a:t>Nella Circ. 18/E del 31.5.2012 “</a:t>
            </a:r>
            <a:r>
              <a:rPr lang="it-IT" i="1" dirty="0"/>
              <a:t>Prevenzione contrasto dell’evasione – Anno 2012 – Indirizzi operativi” :</a:t>
            </a:r>
          </a:p>
          <a:p>
            <a:pPr algn="just">
              <a:lnSpc>
                <a:spcPct val="90000"/>
              </a:lnSpc>
              <a:buFontTx/>
              <a:buChar char="-"/>
              <a:defRPr/>
            </a:pPr>
            <a:r>
              <a:rPr lang="it-IT" dirty="0"/>
              <a:t> il tutoraggio è “</a:t>
            </a:r>
            <a:r>
              <a:rPr lang="it-IT" i="1" dirty="0"/>
              <a:t>un importante strumento per lo sviluppo di forme di interlocuzione avanzata tra Fisco e Grandi contribuenti … &lt;</a:t>
            </a:r>
            <a:r>
              <a:rPr lang="it-IT" i="1" dirty="0" err="1"/>
              <a:t>enhanced</a:t>
            </a:r>
            <a:r>
              <a:rPr lang="it-IT" i="1" dirty="0"/>
              <a:t> </a:t>
            </a:r>
            <a:r>
              <a:rPr lang="it-IT" i="1" dirty="0" err="1"/>
              <a:t>relationships</a:t>
            </a:r>
            <a:r>
              <a:rPr lang="it-IT" i="1" dirty="0"/>
              <a:t>&gt;”</a:t>
            </a:r>
          </a:p>
          <a:p>
            <a:pPr algn="just">
              <a:lnSpc>
                <a:spcPct val="90000"/>
              </a:lnSpc>
              <a:buFontTx/>
              <a:buChar char="-"/>
              <a:defRPr/>
            </a:pPr>
            <a:r>
              <a:rPr lang="it-IT" i="1" dirty="0"/>
              <a:t> “in sede di determinazione del livello di rischio possono quindi assumere rilievo comportamenti che attestino la propensione del contribuente alla costruzione di un rapporto collaborativo … basato sulla </a:t>
            </a:r>
            <a:r>
              <a:rPr lang="it-IT" b="1" i="1" dirty="0"/>
              <a:t>trasparenza</a:t>
            </a:r>
            <a:r>
              <a:rPr lang="it-IT" i="1" dirty="0"/>
              <a:t> e sulla </a:t>
            </a:r>
            <a:r>
              <a:rPr lang="it-IT" b="1" i="1" dirty="0"/>
              <a:t>fiducia</a:t>
            </a:r>
            <a:r>
              <a:rPr lang="it-IT" i="1" dirty="0"/>
              <a:t> “.</a:t>
            </a:r>
          </a:p>
          <a:p>
            <a:pPr>
              <a:buNone/>
            </a:pPr>
            <a:endParaRPr lang="it-IT" dirty="0" smtClean="0"/>
          </a:p>
          <a:p>
            <a:endParaRPr lang="it-IT" dirty="0" smtClean="0"/>
          </a:p>
          <a:p>
            <a:endParaRPr lang="it-IT" dirty="0" smtClean="0"/>
          </a:p>
          <a:p>
            <a:endParaRPr lang="it-IT" dirty="0" smtClean="0"/>
          </a:p>
          <a:p>
            <a:endParaRPr lang="it-IT" dirty="0" smtClean="0"/>
          </a:p>
          <a:p>
            <a:endParaRPr lang="it-IT" dirty="0" smtClean="0"/>
          </a:p>
          <a:p>
            <a:pPr lvl="2">
              <a:buNone/>
            </a:pPr>
            <a:endParaRPr lang="it-IT" dirty="0" smtClean="0"/>
          </a:p>
          <a:p>
            <a:pPr lvl="2">
              <a:buNone/>
            </a:pPr>
            <a:endParaRPr lang="it-IT" dirty="0" smtClean="0"/>
          </a:p>
        </p:txBody>
      </p:sp>
      <p:sp>
        <p:nvSpPr>
          <p:cNvPr id="12291" name="Slide Number Placeholder 3"/>
          <p:cNvSpPr>
            <a:spLocks noGrp="1"/>
          </p:cNvSpPr>
          <p:nvPr>
            <p:ph type="sldNum" sz="quarter" idx="11"/>
          </p:nvPr>
        </p:nvSpPr>
        <p:spPr bwMode="auto">
          <a:noFill/>
          <a:ln>
            <a:miter lim="800000"/>
            <a:headEnd/>
            <a:tailEnd/>
          </a:ln>
        </p:spPr>
        <p:txBody>
          <a:bodyPr vert="horz" wrap="square" lIns="91440" tIns="45720" rIns="91440" bIns="45720" numCol="1" anchor="t" anchorCtr="0" compatLnSpc="1">
            <a:prstTxWarp prst="textNoShape">
              <a:avLst/>
            </a:prstTxWarp>
          </a:bodyPr>
          <a:lstStyle/>
          <a:p>
            <a:fld id="{A35DCB84-1883-402B-9866-E0179E4E0F53}" type="slidenum">
              <a:rPr lang="it-IT">
                <a:latin typeface="Arial" charset="0"/>
                <a:cs typeface="Arial" charset="0"/>
              </a:rPr>
              <a:pPr/>
              <a:t>2</a:t>
            </a:fld>
            <a:endParaRPr lang="it-IT">
              <a:latin typeface="Arial" charset="0"/>
              <a:cs typeface="Arial" charset="0"/>
            </a:endParaRPr>
          </a:p>
        </p:txBody>
      </p:sp>
    </p:spTree>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9" name="Title 1"/>
          <p:cNvSpPr>
            <a:spLocks noGrp="1"/>
          </p:cNvSpPr>
          <p:nvPr>
            <p:ph type="title"/>
          </p:nvPr>
        </p:nvSpPr>
        <p:spPr>
          <a:xfrm>
            <a:off x="785813" y="274638"/>
            <a:ext cx="8143875" cy="939800"/>
          </a:xfrm>
        </p:spPr>
        <p:txBody>
          <a:bodyPr>
            <a:normAutofit/>
          </a:bodyPr>
          <a:lstStyle/>
          <a:p>
            <a:r>
              <a:rPr lang="it-IT" sz="3200" dirty="0" smtClean="0"/>
              <a:t>IL TAX PLANNING</a:t>
            </a:r>
            <a:endParaRPr lang="en-GB" sz="3200" dirty="0" smtClean="0"/>
          </a:p>
        </p:txBody>
      </p:sp>
      <p:sp>
        <p:nvSpPr>
          <p:cNvPr id="12290" name="Content Placeholder 2"/>
          <p:cNvSpPr>
            <a:spLocks noGrp="1"/>
          </p:cNvSpPr>
          <p:nvPr>
            <p:ph sz="quarter" idx="10"/>
          </p:nvPr>
        </p:nvSpPr>
        <p:spPr>
          <a:xfrm>
            <a:off x="785813" y="1285860"/>
            <a:ext cx="8143905" cy="5072078"/>
          </a:xfrm>
        </p:spPr>
        <p:txBody>
          <a:bodyPr>
            <a:normAutofit/>
          </a:bodyPr>
          <a:lstStyle/>
          <a:p>
            <a:pPr algn="just">
              <a:buNone/>
              <a:defRPr/>
            </a:pPr>
            <a:r>
              <a:rPr lang="it-IT" sz="2000" b="1" dirty="0" smtClean="0"/>
              <a:t>LE PRINCIPALI LEVE OPERATIVE DELLA PIANIFICAZIONE FISCALE</a:t>
            </a:r>
          </a:p>
          <a:p>
            <a:pPr algn="just">
              <a:buNone/>
              <a:defRPr/>
            </a:pPr>
            <a:endParaRPr lang="it-IT" sz="2000" dirty="0" smtClean="0"/>
          </a:p>
          <a:p>
            <a:pPr algn="just">
              <a:buFontTx/>
              <a:buChar char="-"/>
              <a:defRPr/>
            </a:pPr>
            <a:r>
              <a:rPr lang="it-IT" sz="2000" dirty="0" smtClean="0"/>
              <a:t>OPERAZIONI STRAORDINARIE (FUSIONI, SCISSIONI, CONFERIMENTI);</a:t>
            </a:r>
          </a:p>
          <a:p>
            <a:pPr algn="just">
              <a:buFontTx/>
              <a:buChar char="-"/>
              <a:defRPr/>
            </a:pPr>
            <a:r>
              <a:rPr lang="it-IT" sz="2000" dirty="0" smtClean="0"/>
              <a:t>LOCALIZZAZIONE GEOGRAFICA DEL BUSINESS (OPERAZIONI INTERNAZIONALI);</a:t>
            </a:r>
          </a:p>
          <a:p>
            <a:pPr algn="just">
              <a:buFontTx/>
              <a:buChar char="-"/>
              <a:defRPr/>
            </a:pPr>
            <a:r>
              <a:rPr lang="it-IT" sz="2000" dirty="0" smtClean="0"/>
              <a:t>TRANSFER PRICING POLICY;</a:t>
            </a:r>
          </a:p>
          <a:p>
            <a:pPr algn="just">
              <a:buFontTx/>
              <a:buChar char="-"/>
              <a:defRPr/>
            </a:pPr>
            <a:r>
              <a:rPr lang="it-IT" sz="2000" dirty="0" smtClean="0"/>
              <a:t>CONSOLIDATO FISCALE NAZIONALE/MONDIALE/IVA;</a:t>
            </a:r>
          </a:p>
          <a:p>
            <a:pPr algn="just">
              <a:buFontTx/>
              <a:buChar char="-"/>
              <a:defRPr/>
            </a:pPr>
            <a:r>
              <a:rPr lang="it-IT" sz="2000" dirty="0" smtClean="0"/>
              <a:t>GESTIONE E APPLICAZIONE DEI TRATTATI</a:t>
            </a:r>
          </a:p>
          <a:p>
            <a:pPr algn="just">
              <a:buFontTx/>
              <a:buChar char="-"/>
              <a:defRPr/>
            </a:pPr>
            <a:endParaRPr lang="it-IT" sz="2000" dirty="0" smtClean="0"/>
          </a:p>
        </p:txBody>
      </p:sp>
      <p:sp>
        <p:nvSpPr>
          <p:cNvPr id="12291" name="Slide Number Placeholder 3"/>
          <p:cNvSpPr>
            <a:spLocks noGrp="1"/>
          </p:cNvSpPr>
          <p:nvPr>
            <p:ph type="sldNum" sz="quarter" idx="11"/>
          </p:nvPr>
        </p:nvSpPr>
        <p:spPr bwMode="auto">
          <a:noFill/>
          <a:ln>
            <a:miter lim="800000"/>
            <a:headEnd/>
            <a:tailEnd/>
          </a:ln>
        </p:spPr>
        <p:txBody>
          <a:bodyPr vert="horz" wrap="square" lIns="91440" tIns="45720" rIns="91440" bIns="45720" numCol="1" anchor="t" anchorCtr="0" compatLnSpc="1">
            <a:prstTxWarp prst="textNoShape">
              <a:avLst/>
            </a:prstTxWarp>
          </a:bodyPr>
          <a:lstStyle/>
          <a:p>
            <a:fld id="{A35DCB84-1883-402B-9866-E0179E4E0F53}" type="slidenum">
              <a:rPr lang="it-IT">
                <a:latin typeface="Arial" charset="0"/>
                <a:cs typeface="Arial" charset="0"/>
              </a:rPr>
              <a:pPr/>
              <a:t>20</a:t>
            </a:fld>
            <a:endParaRPr lang="it-IT">
              <a:latin typeface="Arial" charset="0"/>
              <a:cs typeface="Arial" charset="0"/>
            </a:endParaRPr>
          </a:p>
        </p:txBody>
      </p:sp>
    </p:spTree>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9" name="Title 1"/>
          <p:cNvSpPr>
            <a:spLocks noGrp="1"/>
          </p:cNvSpPr>
          <p:nvPr>
            <p:ph type="title"/>
          </p:nvPr>
        </p:nvSpPr>
        <p:spPr>
          <a:xfrm>
            <a:off x="785813" y="274638"/>
            <a:ext cx="8143875" cy="939800"/>
          </a:xfrm>
        </p:spPr>
        <p:txBody>
          <a:bodyPr>
            <a:normAutofit/>
          </a:bodyPr>
          <a:lstStyle/>
          <a:p>
            <a:r>
              <a:rPr lang="it-IT" sz="3200" dirty="0" smtClean="0"/>
              <a:t>IL TAX PLANNING</a:t>
            </a:r>
            <a:endParaRPr lang="en-GB" sz="3200" dirty="0" smtClean="0"/>
          </a:p>
        </p:txBody>
      </p:sp>
      <p:sp>
        <p:nvSpPr>
          <p:cNvPr id="12290" name="Content Placeholder 2"/>
          <p:cNvSpPr>
            <a:spLocks noGrp="1"/>
          </p:cNvSpPr>
          <p:nvPr>
            <p:ph sz="quarter" idx="10"/>
          </p:nvPr>
        </p:nvSpPr>
        <p:spPr>
          <a:xfrm>
            <a:off x="785786" y="1285860"/>
            <a:ext cx="8143905" cy="5072078"/>
          </a:xfrm>
        </p:spPr>
        <p:txBody>
          <a:bodyPr>
            <a:normAutofit/>
          </a:bodyPr>
          <a:lstStyle/>
          <a:p>
            <a:pPr algn="just">
              <a:buNone/>
              <a:defRPr/>
            </a:pPr>
            <a:r>
              <a:rPr lang="it-IT" dirty="0" smtClean="0"/>
              <a:t>NONOSTANTE TUTTE QUESTE BELLE PAROLE ….</a:t>
            </a:r>
          </a:p>
          <a:p>
            <a:pPr algn="just">
              <a:buNone/>
              <a:defRPr/>
            </a:pPr>
            <a:endParaRPr lang="it-IT" dirty="0" smtClean="0"/>
          </a:p>
          <a:p>
            <a:pPr algn="just">
              <a:buNone/>
              <a:defRPr/>
            </a:pPr>
            <a:r>
              <a:rPr lang="it-IT" dirty="0" smtClean="0"/>
              <a:t>NON SONO STATE RARE OPERAZIONI STRAORDINARIE CHE PUR PERSEGUENDO OBIETTIVI GESTIONALI, HANNO GENERANO ANCHE CONSISTENTI VANTAGGI FISCALI E SONO STATE CONTESTATE DALL’AMMINISRAZIONE FINANZIARIA:</a:t>
            </a:r>
          </a:p>
          <a:p>
            <a:pPr algn="just">
              <a:buFontTx/>
              <a:buChar char="-"/>
              <a:defRPr/>
            </a:pPr>
            <a:r>
              <a:rPr lang="it-IT" dirty="0" smtClean="0"/>
              <a:t>ART. 37-BIS, D.P.R. N.600/73;</a:t>
            </a:r>
          </a:p>
          <a:p>
            <a:pPr algn="just">
              <a:buFontTx/>
              <a:buChar char="-"/>
              <a:defRPr/>
            </a:pPr>
            <a:r>
              <a:rPr lang="it-IT" dirty="0" smtClean="0"/>
              <a:t>ABUSO DE DIRITTO (IMMANENTE NELLA COSTITUZIONE);</a:t>
            </a:r>
          </a:p>
          <a:p>
            <a:pPr algn="just">
              <a:buFontTx/>
              <a:buChar char="-"/>
              <a:defRPr/>
            </a:pPr>
            <a:r>
              <a:rPr lang="it-IT" dirty="0" smtClean="0"/>
              <a:t>ART. 20, D.P.R. N. 131/86.</a:t>
            </a:r>
          </a:p>
          <a:p>
            <a:pPr marL="0" indent="0" algn="just">
              <a:buNone/>
              <a:defRPr/>
            </a:pPr>
            <a:endParaRPr lang="it-IT" dirty="0" smtClean="0"/>
          </a:p>
          <a:p>
            <a:pPr marL="0" indent="0" algn="just">
              <a:buNone/>
              <a:defRPr/>
            </a:pPr>
            <a:r>
              <a:rPr lang="it-IT" dirty="0" smtClean="0"/>
              <a:t>E NON E’ AFFATTO ESCLUSO, ANZI E’ MOLTO PROBABILE CHE LA STESSA COSA ACCADRA’ ANCHE IN FUTURO, ANCHE ALLA LUCE DELLA NUOVA DISPOSIZIONE SULL’ABUSO DEL DIRITTO</a:t>
            </a:r>
          </a:p>
          <a:p>
            <a:pPr algn="just">
              <a:buNone/>
              <a:defRPr/>
            </a:pPr>
            <a:r>
              <a:rPr lang="it-IT" dirty="0" smtClean="0"/>
              <a:t>ART. 10-BIS, DELLO «STATUTO»</a:t>
            </a:r>
          </a:p>
          <a:p>
            <a:pPr algn="just">
              <a:buNone/>
              <a:defRPr/>
            </a:pPr>
            <a:endParaRPr lang="it-IT" dirty="0" smtClean="0"/>
          </a:p>
          <a:p>
            <a:pPr algn="just">
              <a:buNone/>
              <a:defRPr/>
            </a:pPr>
            <a:r>
              <a:rPr lang="it-IT" dirty="0" smtClean="0"/>
              <a:t>E ALLORA, CHE FARE?</a:t>
            </a:r>
          </a:p>
          <a:p>
            <a:pPr algn="just">
              <a:buNone/>
              <a:defRPr/>
            </a:pPr>
            <a:endParaRPr lang="it-IT" sz="2000" dirty="0" smtClean="0"/>
          </a:p>
        </p:txBody>
      </p:sp>
      <p:sp>
        <p:nvSpPr>
          <p:cNvPr id="12291" name="Slide Number Placeholder 3"/>
          <p:cNvSpPr>
            <a:spLocks noGrp="1"/>
          </p:cNvSpPr>
          <p:nvPr>
            <p:ph type="sldNum" sz="quarter" idx="11"/>
          </p:nvPr>
        </p:nvSpPr>
        <p:spPr bwMode="auto">
          <a:noFill/>
          <a:ln>
            <a:miter lim="800000"/>
            <a:headEnd/>
            <a:tailEnd/>
          </a:ln>
        </p:spPr>
        <p:txBody>
          <a:bodyPr vert="horz" wrap="square" lIns="91440" tIns="45720" rIns="91440" bIns="45720" numCol="1" anchor="t" anchorCtr="0" compatLnSpc="1">
            <a:prstTxWarp prst="textNoShape">
              <a:avLst/>
            </a:prstTxWarp>
          </a:bodyPr>
          <a:lstStyle/>
          <a:p>
            <a:fld id="{A35DCB84-1883-402B-9866-E0179E4E0F53}" type="slidenum">
              <a:rPr lang="it-IT">
                <a:latin typeface="Arial" charset="0"/>
                <a:cs typeface="Arial" charset="0"/>
              </a:rPr>
              <a:pPr/>
              <a:t>21</a:t>
            </a:fld>
            <a:endParaRPr lang="it-IT">
              <a:latin typeface="Arial" charset="0"/>
              <a:cs typeface="Arial" charset="0"/>
            </a:endParaRPr>
          </a:p>
        </p:txBody>
      </p:sp>
    </p:spTree>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IL TAX PLANNING</a:t>
            </a:r>
            <a:endParaRPr lang="it-IT" dirty="0"/>
          </a:p>
        </p:txBody>
      </p:sp>
      <p:sp>
        <p:nvSpPr>
          <p:cNvPr id="3" name="Segnaposto contenuto 2"/>
          <p:cNvSpPr>
            <a:spLocks noGrp="1"/>
          </p:cNvSpPr>
          <p:nvPr>
            <p:ph sz="quarter" idx="10"/>
          </p:nvPr>
        </p:nvSpPr>
        <p:spPr>
          <a:xfrm>
            <a:off x="785787" y="1000108"/>
            <a:ext cx="8143902" cy="5357830"/>
          </a:xfrm>
        </p:spPr>
        <p:txBody>
          <a:bodyPr>
            <a:noAutofit/>
          </a:bodyPr>
          <a:lstStyle/>
          <a:p>
            <a:pPr algn="just">
              <a:buNone/>
              <a:defRPr/>
            </a:pPr>
            <a:r>
              <a:rPr lang="it-IT" sz="1700" b="1" dirty="0" smtClean="0"/>
              <a:t>L’OPERAZIONE VA PROGRAMMATA E PREPARATA:</a:t>
            </a:r>
          </a:p>
          <a:p>
            <a:pPr algn="just">
              <a:buFont typeface="Wingdings" pitchFamily="2" charset="2"/>
              <a:buNone/>
              <a:defRPr/>
            </a:pPr>
            <a:r>
              <a:rPr lang="it-IT" sz="1700" dirty="0" smtClean="0"/>
              <a:t>NO A CHI DICE CHE I “PROBLEMI SI RISOLVONO QUANDO SI PRESENTANO”</a:t>
            </a:r>
          </a:p>
          <a:p>
            <a:pPr algn="just">
              <a:buFont typeface="Wingdings" pitchFamily="2" charset="2"/>
              <a:buNone/>
              <a:defRPr/>
            </a:pPr>
            <a:endParaRPr lang="it-IT" sz="1700" dirty="0" smtClean="0"/>
          </a:p>
          <a:p>
            <a:pPr algn="just">
              <a:buFont typeface="Wingdings" pitchFamily="2" charset="2"/>
              <a:buNone/>
              <a:defRPr/>
            </a:pPr>
            <a:r>
              <a:rPr lang="it-IT" sz="1700" dirty="0" smtClean="0"/>
              <a:t>QUI STA IL «</a:t>
            </a:r>
            <a:r>
              <a:rPr lang="it-IT" sz="1700" u="sng" dirty="0" smtClean="0"/>
              <a:t>GRANDE PROBLEMA</a:t>
            </a:r>
            <a:r>
              <a:rPr lang="it-IT" sz="1700" dirty="0" smtClean="0"/>
              <a:t>» (?) DELL’ONERE DELLA PROVA A CARICO DEL CONTRIBUENTE</a:t>
            </a:r>
          </a:p>
          <a:p>
            <a:pPr algn="just">
              <a:buFont typeface="Wingdings" pitchFamily="2" charset="2"/>
              <a:buNone/>
              <a:defRPr/>
            </a:pPr>
            <a:endParaRPr lang="it-IT" sz="1700" dirty="0" smtClean="0"/>
          </a:p>
          <a:p>
            <a:pPr algn="just">
              <a:buFont typeface="Wingdings" pitchFamily="2" charset="2"/>
              <a:buNone/>
              <a:defRPr/>
            </a:pPr>
            <a:r>
              <a:rPr lang="it-IT" sz="1700" dirty="0" smtClean="0"/>
              <a:t>1. - BUSINESS PLAN: VANTAGGI ECONOMICI, QUOTE </a:t>
            </a:r>
            <a:r>
              <a:rPr lang="it-IT" sz="1700" dirty="0" err="1" smtClean="0"/>
              <a:t>DI</a:t>
            </a:r>
            <a:r>
              <a:rPr lang="it-IT" sz="1700" dirty="0" smtClean="0"/>
              <a:t> MERCATO,    ECC.;</a:t>
            </a:r>
          </a:p>
          <a:p>
            <a:pPr algn="just">
              <a:buFont typeface="Wingdings" pitchFamily="2" charset="2"/>
              <a:buNone/>
              <a:defRPr/>
            </a:pPr>
            <a:r>
              <a:rPr lang="it-IT" sz="1700" dirty="0" smtClean="0"/>
              <a:t>	- PIANI </a:t>
            </a:r>
            <a:r>
              <a:rPr lang="it-IT" sz="1700" dirty="0" err="1" smtClean="0"/>
              <a:t>DI</a:t>
            </a:r>
            <a:r>
              <a:rPr lang="it-IT" sz="1700" dirty="0" smtClean="0"/>
              <a:t> RECUPERO/RIDUZIONE  DEI COSTI;</a:t>
            </a:r>
          </a:p>
          <a:p>
            <a:pPr algn="just">
              <a:buFont typeface="Wingdings" pitchFamily="2" charset="2"/>
              <a:buNone/>
              <a:defRPr/>
            </a:pPr>
            <a:r>
              <a:rPr lang="it-IT" sz="1700" dirty="0" smtClean="0"/>
              <a:t>	- MODELLI FINANZIARI.</a:t>
            </a:r>
          </a:p>
          <a:p>
            <a:pPr marL="457200" indent="-457200" algn="just">
              <a:buNone/>
              <a:defRPr/>
            </a:pPr>
            <a:r>
              <a:rPr lang="it-IT" sz="1700" dirty="0" smtClean="0"/>
              <a:t>	</a:t>
            </a:r>
          </a:p>
          <a:p>
            <a:pPr marL="457200" indent="-457200" algn="just">
              <a:buNone/>
              <a:defRPr/>
            </a:pPr>
            <a:r>
              <a:rPr lang="it-IT" sz="1700" dirty="0" smtClean="0"/>
              <a:t>2. ADEGUATE DELIBERE DEGLI ORGANI AMMINISTRATIVI (CDA, COMIITATO ESECUTIVO):  TUTTE LE VALUTAZIONI ECONOMICHE DOVREBBERO “PASSARE”  - ESSERE FATTE PROPRIE DAGLI STESSI ORGANI </a:t>
            </a:r>
          </a:p>
          <a:p>
            <a:pPr marL="457200" indent="-457200" algn="just">
              <a:buNone/>
              <a:defRPr/>
            </a:pPr>
            <a:endParaRPr lang="it-IT" sz="1700" dirty="0" smtClean="0"/>
          </a:p>
          <a:p>
            <a:pPr marL="457200" indent="-457200" algn="just">
              <a:buNone/>
              <a:defRPr/>
            </a:pPr>
            <a:r>
              <a:rPr lang="it-IT" sz="1700" dirty="0" smtClean="0"/>
              <a:t>3. 	UNA PERIZIA INDIPENDENTE SUI VALORI ANCHE LADDOVE NON SIA OBBLIGATORIA CHE TUTELI IL CONTRIBUENTE E L’A.F. ALLO STESSO MODO IN CUI SERVE, QUANDO OBBLIGATORIA, A TUTELARE I SOCI, I TERZI E GLI AMMINISTRATORI </a:t>
            </a:r>
            <a:r>
              <a:rPr lang="it-IT" sz="1700" dirty="0" err="1" smtClean="0"/>
              <a:t>……</a:t>
            </a:r>
            <a:r>
              <a:rPr lang="it-IT" sz="1700" dirty="0" smtClean="0"/>
              <a:t>..</a:t>
            </a:r>
            <a:endParaRPr lang="it-IT" sz="1700" dirty="0"/>
          </a:p>
        </p:txBody>
      </p:sp>
      <p:sp>
        <p:nvSpPr>
          <p:cNvPr id="4" name="Segnaposto numero diapositiva 3"/>
          <p:cNvSpPr>
            <a:spLocks noGrp="1"/>
          </p:cNvSpPr>
          <p:nvPr>
            <p:ph type="sldNum" sz="quarter" idx="11"/>
          </p:nvPr>
        </p:nvSpPr>
        <p:spPr/>
        <p:txBody>
          <a:bodyPr/>
          <a:lstStyle/>
          <a:p>
            <a:pPr>
              <a:defRPr/>
            </a:pPr>
            <a:fld id="{2E64C337-FF08-40B5-9A91-325D179CCE25}" type="slidenum">
              <a:rPr lang="it-IT" smtClean="0"/>
              <a:pPr>
                <a:defRPr/>
              </a:pPr>
              <a:t>22</a:t>
            </a:fld>
            <a:endParaRPr lang="it-IT" dirty="0"/>
          </a:p>
        </p:txBody>
      </p:sp>
    </p:spTree>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IL TAX PLANNING</a:t>
            </a:r>
            <a:endParaRPr lang="it-IT" dirty="0"/>
          </a:p>
        </p:txBody>
      </p:sp>
      <p:sp>
        <p:nvSpPr>
          <p:cNvPr id="3" name="Segnaposto contenuto 2"/>
          <p:cNvSpPr>
            <a:spLocks noGrp="1"/>
          </p:cNvSpPr>
          <p:nvPr>
            <p:ph sz="quarter" idx="10"/>
          </p:nvPr>
        </p:nvSpPr>
        <p:spPr/>
        <p:txBody>
          <a:bodyPr/>
          <a:lstStyle/>
          <a:p>
            <a:pPr marL="457200" indent="-457200" algn="just">
              <a:buFont typeface="Wingdings" pitchFamily="2" charset="2"/>
              <a:buAutoNum type="arabicPeriod"/>
              <a:defRPr/>
            </a:pPr>
            <a:r>
              <a:rPr lang="it-IT" dirty="0" smtClean="0"/>
              <a:t>SIA QUANDO SERVA PER VALUTARE L’AZIENDA E ATTESTARE LA CONFORMITA’ DEL “</a:t>
            </a:r>
            <a:r>
              <a:rPr lang="it-IT" i="1" dirty="0" smtClean="0"/>
              <a:t>PREZZO</a:t>
            </a:r>
            <a:r>
              <a:rPr lang="it-IT" dirty="0" smtClean="0"/>
              <a:t>” CON L’EFFETTIVO “</a:t>
            </a:r>
            <a:r>
              <a:rPr lang="it-IT" i="1" dirty="0" smtClean="0"/>
              <a:t>VALORE ECONOMICO</a:t>
            </a:r>
            <a:r>
              <a:rPr lang="it-IT" dirty="0" smtClean="0"/>
              <a:t>” (CONFORMITA’ NON SIGNIFICA SEMPRE CORRISPONDENZA. PUO’ VALERE TRA PARTI CORRELATE MA NON TRA PARTI INDPENDENTI. GIUSTIFICAZIONE DELLA DIFFORMITA’).</a:t>
            </a:r>
          </a:p>
          <a:p>
            <a:pPr marL="457200" indent="-457200" algn="just">
              <a:buFont typeface="Wingdings" pitchFamily="2" charset="2"/>
              <a:buAutoNum type="arabicPeriod"/>
              <a:defRPr/>
            </a:pPr>
            <a:endParaRPr lang="it-IT" dirty="0" smtClean="0"/>
          </a:p>
          <a:p>
            <a:pPr marL="457200" indent="-457200" algn="just">
              <a:buNone/>
              <a:defRPr/>
            </a:pPr>
            <a:r>
              <a:rPr lang="it-IT" dirty="0" smtClean="0"/>
              <a:t>2. SIA PER SUPPORTARE OPERAZIONI DI RIORGANIZZAZIONE SOCIETARIE CHE CONSIDERI E ATTESTI GLI SCOPI GESTIONALI ALLA BASE DELLE SCELTE DEL MANAGEMENT: VALIDE RAGIONI ECONOMICHE, RAGIONI GIURIDICHE, CIVILISTICHE E ANCHE FISCALI. </a:t>
            </a:r>
          </a:p>
          <a:p>
            <a:pPr marL="457200" indent="-457200" algn="just">
              <a:buNone/>
              <a:defRPr/>
            </a:pPr>
            <a:endParaRPr lang="it-IT" dirty="0"/>
          </a:p>
          <a:p>
            <a:pPr marL="457200" indent="-457200" algn="just">
              <a:buNone/>
              <a:defRPr/>
            </a:pPr>
            <a:r>
              <a:rPr lang="it-IT" dirty="0" smtClean="0"/>
              <a:t>	</a:t>
            </a:r>
            <a:r>
              <a:rPr lang="it-IT" u="sng" dirty="0" smtClean="0"/>
              <a:t>NON A CASO HO USATO L’ESPRESSIONE «VALIDE RAGIONI EONOMICHE» ANCHE DOPO L’INTRODUZIONE DEL CONCETTO DI «SOSTANZA ECONOMICA»</a:t>
            </a:r>
          </a:p>
          <a:p>
            <a:endParaRPr lang="it-IT" dirty="0"/>
          </a:p>
        </p:txBody>
      </p:sp>
      <p:sp>
        <p:nvSpPr>
          <p:cNvPr id="4" name="Segnaposto numero diapositiva 3"/>
          <p:cNvSpPr>
            <a:spLocks noGrp="1"/>
          </p:cNvSpPr>
          <p:nvPr>
            <p:ph type="sldNum" sz="quarter" idx="11"/>
          </p:nvPr>
        </p:nvSpPr>
        <p:spPr/>
        <p:txBody>
          <a:bodyPr/>
          <a:lstStyle/>
          <a:p>
            <a:pPr>
              <a:defRPr/>
            </a:pPr>
            <a:fld id="{2E64C337-FF08-40B5-9A91-325D179CCE25}" type="slidenum">
              <a:rPr lang="it-IT" smtClean="0"/>
              <a:pPr>
                <a:defRPr/>
              </a:pPr>
              <a:t>23</a:t>
            </a:fld>
            <a:endParaRPr lang="it-IT" dirty="0"/>
          </a:p>
        </p:txBody>
      </p:sp>
    </p:spTree>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IL TAX PLANNING</a:t>
            </a:r>
            <a:endParaRPr lang="it-IT" dirty="0"/>
          </a:p>
        </p:txBody>
      </p:sp>
      <p:sp>
        <p:nvSpPr>
          <p:cNvPr id="3" name="Segnaposto contenuto 2"/>
          <p:cNvSpPr>
            <a:spLocks noGrp="1"/>
          </p:cNvSpPr>
          <p:nvPr>
            <p:ph sz="quarter" idx="10"/>
          </p:nvPr>
        </p:nvSpPr>
        <p:spPr/>
        <p:txBody>
          <a:bodyPr/>
          <a:lstStyle/>
          <a:p>
            <a:pPr marL="457200" indent="-457200" algn="just">
              <a:buNone/>
              <a:defRPr/>
            </a:pPr>
            <a:r>
              <a:rPr lang="it-IT" b="1" dirty="0" smtClean="0"/>
              <a:t>DOPO L’APPROVAZIONE DEL DECRETO LEGISLATIVO SULL’ABUSO:</a:t>
            </a:r>
          </a:p>
          <a:p>
            <a:pPr marL="457200" indent="-457200" algn="just">
              <a:buNone/>
              <a:defRPr/>
            </a:pPr>
            <a:r>
              <a:rPr lang="it-IT" b="1" dirty="0" smtClean="0"/>
              <a:t>n. 128/2015: </a:t>
            </a:r>
            <a:endParaRPr lang="it-IT" b="1" dirty="0"/>
          </a:p>
          <a:p>
            <a:pPr marL="457200" indent="-457200" algn="just">
              <a:buNone/>
              <a:defRPr/>
            </a:pPr>
            <a:r>
              <a:rPr lang="it-IT" dirty="0" smtClean="0"/>
              <a:t>DOVREMMO DIMOSTRARE LA</a:t>
            </a:r>
            <a:r>
              <a:rPr lang="it-IT" b="1" dirty="0" smtClean="0"/>
              <a:t> «SOSTANZA ECONOMICA» </a:t>
            </a:r>
            <a:r>
              <a:rPr lang="it-IT" dirty="0" smtClean="0"/>
              <a:t>DELL’OPERAZIONE: </a:t>
            </a:r>
          </a:p>
          <a:p>
            <a:pPr marL="457200" indent="-457200" algn="just">
              <a:buNone/>
              <a:defRPr/>
            </a:pPr>
            <a:r>
              <a:rPr lang="it-IT" dirty="0" smtClean="0"/>
              <a:t>Nuovo art.10-BIS, L. 212/2000: «</a:t>
            </a:r>
            <a:r>
              <a:rPr lang="it-IT" i="1" dirty="0" smtClean="0"/>
              <a:t>si considerano … </a:t>
            </a:r>
          </a:p>
          <a:p>
            <a:pPr marL="457200" indent="-457200" algn="just">
              <a:buAutoNum type="alphaLcParenR"/>
              <a:defRPr/>
            </a:pPr>
            <a:r>
              <a:rPr lang="it-IT" i="1" dirty="0" smtClean="0"/>
              <a:t>operazioni prive di sostanza economica i fatti, gli atti e i contratti, anche tra loro collegati, inidonei a produrre effetti significativi diversi dai vantaggi fiscali. Sono indici di mancanza di sostanza economica, in particolare, la non coerenza della qualificazione delle singole operazioni con il fondamento giuridico del loro insieme e la non conformità dell’utilizzo degli strumenti giuridici a normali logiche di mercato;» (co.2);</a:t>
            </a:r>
          </a:p>
          <a:p>
            <a:pPr marL="0" indent="0" algn="just">
              <a:buNone/>
              <a:defRPr/>
            </a:pPr>
            <a:r>
              <a:rPr lang="it-IT" i="1" dirty="0" smtClean="0"/>
              <a:t>«Non si considerano abusive, in ogni caso, le operazioni giustificate da valide ragioni extrafiscali, non marginali, anche di ordine organizzativo o gestionale, che rispondono a finalità di miglioramento strutturale o funzionale dell’impresa ……», (co. 3).</a:t>
            </a:r>
          </a:p>
          <a:p>
            <a:pPr marL="0" indent="0" algn="just">
              <a:buNone/>
              <a:defRPr/>
            </a:pPr>
            <a:r>
              <a:rPr lang="it-IT" dirty="0" smtClean="0"/>
              <a:t>Mantenuto il diritto di scelta tra regimi opzionali diversi previsti dalla legge</a:t>
            </a:r>
          </a:p>
        </p:txBody>
      </p:sp>
      <p:sp>
        <p:nvSpPr>
          <p:cNvPr id="4" name="Segnaposto numero diapositiva 3"/>
          <p:cNvSpPr>
            <a:spLocks noGrp="1"/>
          </p:cNvSpPr>
          <p:nvPr>
            <p:ph type="sldNum" sz="quarter" idx="11"/>
          </p:nvPr>
        </p:nvSpPr>
        <p:spPr/>
        <p:txBody>
          <a:bodyPr/>
          <a:lstStyle/>
          <a:p>
            <a:pPr>
              <a:defRPr/>
            </a:pPr>
            <a:fld id="{2E64C337-FF08-40B5-9A91-325D179CCE25}" type="slidenum">
              <a:rPr lang="it-IT" smtClean="0"/>
              <a:pPr>
                <a:defRPr/>
              </a:pPr>
              <a:t>24</a:t>
            </a:fld>
            <a:endParaRPr lang="it-IT" dirty="0"/>
          </a:p>
        </p:txBody>
      </p:sp>
    </p:spTree>
    <p:extLst>
      <p:ext uri="{BB962C8B-B14F-4D97-AF65-F5344CB8AC3E}">
        <p14:creationId xmlns:p14="http://schemas.microsoft.com/office/powerpoint/2010/main" val="1230748869"/>
      </p:ext>
    </p:extLst>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IL TAX PLANNING</a:t>
            </a:r>
            <a:endParaRPr lang="it-IT" dirty="0"/>
          </a:p>
        </p:txBody>
      </p:sp>
      <p:sp>
        <p:nvSpPr>
          <p:cNvPr id="3" name="Segnaposto contenuto 2"/>
          <p:cNvSpPr>
            <a:spLocks noGrp="1"/>
          </p:cNvSpPr>
          <p:nvPr>
            <p:ph sz="quarter" idx="10"/>
          </p:nvPr>
        </p:nvSpPr>
        <p:spPr/>
        <p:txBody>
          <a:bodyPr/>
          <a:lstStyle/>
          <a:p>
            <a:pPr marL="457200" indent="-457200" algn="just">
              <a:buNone/>
              <a:defRPr/>
            </a:pPr>
            <a:r>
              <a:rPr lang="it-IT" dirty="0" smtClean="0"/>
              <a:t>	TUTTO QUESTO SERVE ANCHE PER “PROVARE” LE VALIDE RAGIONI ECONOMICHE/SOSTANZA ECONOMICA IN SEDE PRE-CONTENZIOSA E IN SEDE CONTENZIOSA .</a:t>
            </a:r>
          </a:p>
          <a:p>
            <a:pPr marL="457200" indent="-457200" algn="just">
              <a:buNone/>
              <a:defRPr/>
            </a:pPr>
            <a:endParaRPr lang="it-IT" dirty="0" smtClean="0"/>
          </a:p>
          <a:p>
            <a:pPr marL="457200" indent="-457200" algn="just">
              <a:buNone/>
              <a:defRPr/>
            </a:pPr>
            <a:r>
              <a:rPr lang="it-IT" dirty="0" smtClean="0"/>
              <a:t>	NON SI TRATTA </a:t>
            </a:r>
            <a:r>
              <a:rPr lang="it-IT" dirty="0" err="1" smtClean="0"/>
              <a:t>DI</a:t>
            </a:r>
            <a:r>
              <a:rPr lang="it-IT" dirty="0" smtClean="0"/>
              <a:t> “PROVA” IN SENSO ASSOLUTO PERCHE’ NON SIAMO </a:t>
            </a:r>
            <a:r>
              <a:rPr lang="it-IT" dirty="0" err="1" smtClean="0"/>
              <a:t>DI</a:t>
            </a:r>
            <a:r>
              <a:rPr lang="it-IT" dirty="0" smtClean="0"/>
              <a:t> FRONTE A UNA VERITA’ OGGETTIVA DOCUMENTATA</a:t>
            </a:r>
          </a:p>
          <a:p>
            <a:pPr marL="457200" indent="-457200" algn="just">
              <a:buNone/>
              <a:defRPr/>
            </a:pPr>
            <a:endParaRPr lang="it-IT" dirty="0" smtClean="0"/>
          </a:p>
          <a:p>
            <a:pPr marL="457200" indent="-457200" algn="just">
              <a:buNone/>
              <a:defRPr/>
            </a:pPr>
            <a:r>
              <a:rPr lang="it-IT" dirty="0" smtClean="0"/>
              <a:t>	“PROVARE” =  ARGOMENTARE IN MODO ESAUSTIVO E PROFESSIONALMENTE , IL PIU’  OGGETTIVO POSSIBILE.</a:t>
            </a:r>
          </a:p>
        </p:txBody>
      </p:sp>
      <p:sp>
        <p:nvSpPr>
          <p:cNvPr id="4" name="Segnaposto numero diapositiva 3"/>
          <p:cNvSpPr>
            <a:spLocks noGrp="1"/>
          </p:cNvSpPr>
          <p:nvPr>
            <p:ph type="sldNum" sz="quarter" idx="11"/>
          </p:nvPr>
        </p:nvSpPr>
        <p:spPr/>
        <p:txBody>
          <a:bodyPr/>
          <a:lstStyle/>
          <a:p>
            <a:pPr>
              <a:defRPr/>
            </a:pPr>
            <a:fld id="{2E64C337-FF08-40B5-9A91-325D179CCE25}" type="slidenum">
              <a:rPr lang="it-IT" smtClean="0"/>
              <a:pPr>
                <a:defRPr/>
              </a:pPr>
              <a:t>25</a:t>
            </a:fld>
            <a:endParaRPr lang="it-IT" dirty="0"/>
          </a:p>
        </p:txBody>
      </p:sp>
    </p:spTree>
  </p:cSld>
  <p:clrMapOvr>
    <a:masterClrMapping/>
  </p:clrMapOv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IL TAX PLANNING</a:t>
            </a:r>
            <a:endParaRPr lang="it-IT" dirty="0"/>
          </a:p>
        </p:txBody>
      </p:sp>
      <p:sp>
        <p:nvSpPr>
          <p:cNvPr id="3" name="Segnaposto contenuto 2"/>
          <p:cNvSpPr>
            <a:spLocks noGrp="1"/>
          </p:cNvSpPr>
          <p:nvPr>
            <p:ph sz="quarter" idx="10"/>
          </p:nvPr>
        </p:nvSpPr>
        <p:spPr>
          <a:xfrm>
            <a:off x="755576" y="1268760"/>
            <a:ext cx="8143875" cy="5072078"/>
          </a:xfrm>
        </p:spPr>
        <p:txBody>
          <a:bodyPr>
            <a:normAutofit lnSpcReduction="10000"/>
          </a:bodyPr>
          <a:lstStyle/>
          <a:p>
            <a:pPr marL="0" indent="0" algn="just">
              <a:lnSpc>
                <a:spcPct val="200000"/>
              </a:lnSpc>
              <a:buNone/>
              <a:defRPr/>
            </a:pPr>
            <a:r>
              <a:rPr lang="it-IT" dirty="0" smtClean="0"/>
              <a:t>E’ UNA FONTE </a:t>
            </a:r>
            <a:r>
              <a:rPr lang="it-IT" dirty="0" err="1" smtClean="0"/>
              <a:t>DI</a:t>
            </a:r>
            <a:r>
              <a:rPr lang="it-IT" dirty="0" smtClean="0"/>
              <a:t> RISCHIO E SE SI ACCETTA, IL RISCHIO VA GOVERNATO.</a:t>
            </a:r>
          </a:p>
          <a:p>
            <a:pPr marL="0" indent="0" algn="just">
              <a:lnSpc>
                <a:spcPct val="200000"/>
              </a:lnSpc>
              <a:buNone/>
              <a:defRPr/>
            </a:pPr>
            <a:r>
              <a:rPr lang="it-IT" dirty="0" smtClean="0"/>
              <a:t>L’ALTERNATIVA E’ NON CORRERE IL RISCHIO, MA LA CONTROPARTITA POTREBBE ESERE L’IMMOBILISMO.  </a:t>
            </a:r>
          </a:p>
          <a:p>
            <a:endParaRPr lang="it-IT" dirty="0" smtClean="0"/>
          </a:p>
          <a:p>
            <a:pPr algn="ctr">
              <a:buNone/>
            </a:pPr>
            <a:r>
              <a:rPr lang="it-IT" b="1" dirty="0" smtClean="0"/>
              <a:t>IN OGNI CASO </a:t>
            </a:r>
          </a:p>
          <a:p>
            <a:pPr>
              <a:buNone/>
            </a:pPr>
            <a:endParaRPr lang="it-IT" dirty="0" smtClean="0"/>
          </a:p>
          <a:p>
            <a:pPr marL="0" indent="0" algn="just">
              <a:lnSpc>
                <a:spcPct val="200000"/>
              </a:lnSpc>
              <a:buNone/>
            </a:pPr>
            <a:r>
              <a:rPr lang="it-IT" b="1" dirty="0" smtClean="0"/>
              <a:t>IL TAX PLANNING – GESTIONE DELLA FISCALITA’ E’ UNA COMPONENTE FONDAMENTALE DELLA GESTIONE </a:t>
            </a:r>
            <a:r>
              <a:rPr lang="it-IT" b="1" dirty="0" err="1" smtClean="0"/>
              <a:t>DI</a:t>
            </a:r>
            <a:r>
              <a:rPr lang="it-IT" b="1" dirty="0" smtClean="0"/>
              <a:t> UN BUSINESS.</a:t>
            </a:r>
          </a:p>
          <a:p>
            <a:pPr marL="0" indent="0">
              <a:lnSpc>
                <a:spcPct val="200000"/>
              </a:lnSpc>
              <a:buNone/>
            </a:pPr>
            <a:r>
              <a:rPr lang="it-IT" dirty="0" smtClean="0"/>
              <a:t>CHI NON LO CAPISCE </a:t>
            </a:r>
            <a:r>
              <a:rPr lang="it-IT" dirty="0" err="1" smtClean="0"/>
              <a:t>……</a:t>
            </a:r>
            <a:r>
              <a:rPr lang="it-IT" dirty="0" smtClean="0"/>
              <a:t>..</a:t>
            </a:r>
            <a:endParaRPr lang="it-IT" dirty="0"/>
          </a:p>
        </p:txBody>
      </p:sp>
      <p:sp>
        <p:nvSpPr>
          <p:cNvPr id="4" name="Segnaposto numero diapositiva 3"/>
          <p:cNvSpPr>
            <a:spLocks noGrp="1"/>
          </p:cNvSpPr>
          <p:nvPr>
            <p:ph type="sldNum" sz="quarter" idx="11"/>
          </p:nvPr>
        </p:nvSpPr>
        <p:spPr/>
        <p:txBody>
          <a:bodyPr/>
          <a:lstStyle/>
          <a:p>
            <a:pPr>
              <a:defRPr/>
            </a:pPr>
            <a:fld id="{2E64C337-FF08-40B5-9A91-325D179CCE25}" type="slidenum">
              <a:rPr lang="it-IT" smtClean="0"/>
              <a:pPr>
                <a:defRPr/>
              </a:pPr>
              <a:t>26</a:t>
            </a:fld>
            <a:endParaRPr lang="it-IT" dirty="0"/>
          </a:p>
        </p:txBody>
      </p:sp>
    </p:spTree>
  </p:cSld>
  <p:clrMapOvr>
    <a:masterClrMapping/>
  </p:clrMapOv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IL TAX PLANNING</a:t>
            </a:r>
            <a:endParaRPr lang="it-IT" dirty="0"/>
          </a:p>
        </p:txBody>
      </p:sp>
      <p:sp>
        <p:nvSpPr>
          <p:cNvPr id="3" name="Segnaposto contenuto 2"/>
          <p:cNvSpPr>
            <a:spLocks noGrp="1"/>
          </p:cNvSpPr>
          <p:nvPr>
            <p:ph sz="quarter" idx="10"/>
          </p:nvPr>
        </p:nvSpPr>
        <p:spPr/>
        <p:txBody>
          <a:bodyPr/>
          <a:lstStyle/>
          <a:p>
            <a:pPr algn="just"/>
            <a:r>
              <a:rPr lang="it-IT" cap="all" dirty="0" smtClean="0"/>
              <a:t>ATTENZIONE PERO’ </a:t>
            </a:r>
            <a:r>
              <a:rPr lang="it-IT" cap="all" dirty="0" err="1" smtClean="0"/>
              <a:t>……</a:t>
            </a:r>
            <a:r>
              <a:rPr lang="it-IT" cap="all" dirty="0" smtClean="0"/>
              <a:t>..</a:t>
            </a:r>
          </a:p>
          <a:p>
            <a:pPr algn="just"/>
            <a:endParaRPr lang="it-IT" cap="all" dirty="0" smtClean="0"/>
          </a:p>
          <a:p>
            <a:pPr algn="just">
              <a:buNone/>
            </a:pPr>
            <a:r>
              <a:rPr lang="it-IT" cap="all" dirty="0" smtClean="0"/>
              <a:t>“ </a:t>
            </a:r>
            <a:r>
              <a:rPr lang="it-IT" i="1" cap="all" dirty="0" smtClean="0"/>
              <a:t>si l’</a:t>
            </a:r>
            <a:r>
              <a:rPr lang="it-IT" i="1" cap="all" dirty="0" err="1" smtClean="0"/>
              <a:t>habilité</a:t>
            </a:r>
            <a:r>
              <a:rPr lang="it-IT" i="1" cap="all" dirty="0" smtClean="0"/>
              <a:t> fiscale est une </a:t>
            </a:r>
            <a:r>
              <a:rPr lang="it-IT" i="1" cap="all" dirty="0" err="1" smtClean="0"/>
              <a:t>vertu</a:t>
            </a:r>
            <a:r>
              <a:rPr lang="it-IT" i="1" cap="all" dirty="0" smtClean="0"/>
              <a:t>, l’</a:t>
            </a:r>
            <a:r>
              <a:rPr lang="it-IT" i="1" cap="all" dirty="0" err="1" smtClean="0"/>
              <a:t>excès</a:t>
            </a:r>
            <a:r>
              <a:rPr lang="it-IT" i="1" cap="all" dirty="0" smtClean="0"/>
              <a:t> d’</a:t>
            </a:r>
            <a:r>
              <a:rPr lang="it-IT" i="1" cap="all" dirty="0" err="1" smtClean="0"/>
              <a:t>habilité</a:t>
            </a:r>
            <a:r>
              <a:rPr lang="it-IT" i="1" cap="all" dirty="0" smtClean="0"/>
              <a:t> </a:t>
            </a:r>
            <a:r>
              <a:rPr lang="it-IT" i="1" cap="all" dirty="0" err="1" smtClean="0"/>
              <a:t>devient</a:t>
            </a:r>
            <a:r>
              <a:rPr lang="it-IT" i="1" cap="all" dirty="0" smtClean="0"/>
              <a:t> un </a:t>
            </a:r>
            <a:r>
              <a:rPr lang="it-IT" i="1" cap="all" dirty="0" err="1" smtClean="0"/>
              <a:t>peché</a:t>
            </a:r>
            <a:r>
              <a:rPr lang="it-IT" i="1" cap="all" dirty="0" smtClean="0"/>
              <a:t>” </a:t>
            </a:r>
            <a:r>
              <a:rPr lang="it-IT" cap="all" dirty="0" smtClean="0"/>
              <a:t>.</a:t>
            </a:r>
          </a:p>
          <a:p>
            <a:pPr algn="just">
              <a:buNone/>
            </a:pPr>
            <a:r>
              <a:rPr lang="fr-FR" dirty="0" smtClean="0"/>
              <a:t>	</a:t>
            </a:r>
          </a:p>
          <a:p>
            <a:pPr algn="just">
              <a:buNone/>
            </a:pPr>
            <a:r>
              <a:rPr lang="fr-FR" dirty="0" smtClean="0"/>
              <a:t>	(M. </a:t>
            </a:r>
            <a:r>
              <a:rPr lang="fr-FR" dirty="0" err="1" smtClean="0"/>
              <a:t>Cozian</a:t>
            </a:r>
            <a:r>
              <a:rPr lang="fr-FR" dirty="0" smtClean="0"/>
              <a:t>, </a:t>
            </a:r>
            <a:r>
              <a:rPr lang="fr-FR" i="1" dirty="0" smtClean="0"/>
              <a:t>Les grandes principes de la fiscalité des entreprises, </a:t>
            </a:r>
            <a:r>
              <a:rPr lang="fr-FR" dirty="0" smtClean="0"/>
              <a:t>Pais, 1999).</a:t>
            </a:r>
            <a:endParaRPr lang="it-IT" dirty="0"/>
          </a:p>
        </p:txBody>
      </p:sp>
      <p:sp>
        <p:nvSpPr>
          <p:cNvPr id="4" name="Segnaposto numero diapositiva 3"/>
          <p:cNvSpPr>
            <a:spLocks noGrp="1"/>
          </p:cNvSpPr>
          <p:nvPr>
            <p:ph type="sldNum" sz="quarter" idx="11"/>
          </p:nvPr>
        </p:nvSpPr>
        <p:spPr/>
        <p:txBody>
          <a:bodyPr/>
          <a:lstStyle/>
          <a:p>
            <a:pPr>
              <a:defRPr/>
            </a:pPr>
            <a:fld id="{2E64C337-FF08-40B5-9A91-325D179CCE25}" type="slidenum">
              <a:rPr lang="it-IT" smtClean="0"/>
              <a:pPr>
                <a:defRPr/>
              </a:pPr>
              <a:t>27</a:t>
            </a:fld>
            <a:endParaRPr lang="it-IT" dirty="0"/>
          </a:p>
        </p:txBody>
      </p:sp>
    </p:spTree>
  </p:cSld>
  <p:clrMapOvr>
    <a:masterClrMapping/>
  </p:clrMapOv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IL RUOLO DEL TAX DIRECTOR NELLA GESTIONE DEL RISCHIO FISCALE</a:t>
            </a:r>
            <a:endParaRPr lang="it-IT" dirty="0"/>
          </a:p>
        </p:txBody>
      </p:sp>
      <p:sp>
        <p:nvSpPr>
          <p:cNvPr id="3" name="Segnaposto contenuto 2"/>
          <p:cNvSpPr>
            <a:spLocks noGrp="1"/>
          </p:cNvSpPr>
          <p:nvPr>
            <p:ph sz="quarter" idx="10"/>
          </p:nvPr>
        </p:nvSpPr>
        <p:spPr/>
        <p:txBody>
          <a:bodyPr>
            <a:normAutofit/>
          </a:bodyPr>
          <a:lstStyle/>
          <a:p>
            <a:pPr marL="609600" indent="-609600" algn="just">
              <a:lnSpc>
                <a:spcPct val="80000"/>
              </a:lnSpc>
              <a:buNone/>
              <a:defRPr/>
            </a:pPr>
            <a:endParaRPr lang="it-IT" sz="2000" dirty="0" smtClean="0"/>
          </a:p>
          <a:p>
            <a:pPr marL="609600" indent="-609600" algn="just">
              <a:lnSpc>
                <a:spcPct val="80000"/>
              </a:lnSpc>
              <a:buNone/>
              <a:defRPr/>
            </a:pPr>
            <a:r>
              <a:rPr lang="it-IT" sz="2000" dirty="0" smtClean="0"/>
              <a:t>MA </a:t>
            </a:r>
            <a:r>
              <a:rPr lang="it-IT" sz="2000" dirty="0" err="1" smtClean="0"/>
              <a:t>C’E</a:t>
            </a:r>
            <a:r>
              <a:rPr lang="it-IT" sz="2000" dirty="0" smtClean="0"/>
              <a:t>’ UN RISCHIO FISCALE?</a:t>
            </a:r>
          </a:p>
          <a:p>
            <a:pPr marL="609600" indent="-609600" algn="just">
              <a:lnSpc>
                <a:spcPct val="80000"/>
              </a:lnSpc>
              <a:buNone/>
              <a:defRPr/>
            </a:pPr>
            <a:r>
              <a:rPr lang="it-IT" sz="2000" dirty="0" smtClean="0"/>
              <a:t>A sentire alcuni, non c’è e se c’è </a:t>
            </a:r>
            <a:r>
              <a:rPr lang="it-IT" sz="2000" dirty="0" err="1" smtClean="0"/>
              <a:t>è</a:t>
            </a:r>
            <a:r>
              <a:rPr lang="it-IT" sz="2000" dirty="0" smtClean="0"/>
              <a:t> marginale, l’ultima cosa di cui ci si deve occupare.</a:t>
            </a:r>
          </a:p>
          <a:p>
            <a:pPr marL="609600" indent="-609600" algn="just">
              <a:lnSpc>
                <a:spcPct val="80000"/>
              </a:lnSpc>
              <a:buNone/>
              <a:defRPr/>
            </a:pPr>
            <a:endParaRPr lang="it-IT" sz="2000" dirty="0" smtClean="0"/>
          </a:p>
          <a:p>
            <a:pPr marL="609600" indent="-609600" algn="just">
              <a:lnSpc>
                <a:spcPct val="80000"/>
              </a:lnSpc>
              <a:buNone/>
              <a:defRPr/>
            </a:pPr>
            <a:r>
              <a:rPr lang="it-IT" sz="2000" dirty="0" smtClean="0"/>
              <a:t>E SE </a:t>
            </a:r>
            <a:r>
              <a:rPr lang="it-IT" sz="2000" dirty="0" err="1" smtClean="0"/>
              <a:t>C’E</a:t>
            </a:r>
            <a:r>
              <a:rPr lang="it-IT" sz="2000" dirty="0" smtClean="0"/>
              <a:t>’, </a:t>
            </a:r>
            <a:r>
              <a:rPr lang="it-IT" sz="2000" dirty="0" err="1" smtClean="0"/>
              <a:t>DI</a:t>
            </a:r>
            <a:r>
              <a:rPr lang="it-IT" sz="2000" dirty="0" smtClean="0"/>
              <a:t> QUALE RISCHIO STIAMO PARLANDO? </a:t>
            </a:r>
          </a:p>
          <a:p>
            <a:pPr marL="609600" indent="-609600" algn="just">
              <a:lnSpc>
                <a:spcPct val="80000"/>
              </a:lnSpc>
              <a:buNone/>
              <a:defRPr/>
            </a:pPr>
            <a:endParaRPr lang="it-IT" sz="2000" dirty="0" smtClean="0"/>
          </a:p>
          <a:p>
            <a:pPr marL="609600" indent="-609600" algn="just">
              <a:lnSpc>
                <a:spcPct val="80000"/>
              </a:lnSpc>
              <a:buNone/>
              <a:defRPr/>
            </a:pPr>
            <a:r>
              <a:rPr lang="it-IT" sz="2000" dirty="0" smtClean="0"/>
              <a:t>QUALE RISCHIO DOVREMMO GOVERNARE O SAREMMO IN GRADO </a:t>
            </a:r>
            <a:r>
              <a:rPr lang="it-IT" sz="2000" dirty="0" err="1" smtClean="0"/>
              <a:t>DI</a:t>
            </a:r>
            <a:r>
              <a:rPr lang="it-IT" sz="2000" dirty="0" smtClean="0"/>
              <a:t> GOVERNARE E QUALE NO?</a:t>
            </a:r>
          </a:p>
          <a:p>
            <a:pPr marL="609600" indent="-609600" algn="just">
              <a:lnSpc>
                <a:spcPct val="80000"/>
              </a:lnSpc>
              <a:buNone/>
              <a:defRPr/>
            </a:pPr>
            <a:endParaRPr lang="it-IT" sz="2000" dirty="0" smtClean="0"/>
          </a:p>
        </p:txBody>
      </p:sp>
      <p:sp>
        <p:nvSpPr>
          <p:cNvPr id="4" name="Segnaposto numero diapositiva 3"/>
          <p:cNvSpPr>
            <a:spLocks noGrp="1"/>
          </p:cNvSpPr>
          <p:nvPr>
            <p:ph type="sldNum" sz="quarter" idx="11"/>
          </p:nvPr>
        </p:nvSpPr>
        <p:spPr/>
        <p:txBody>
          <a:bodyPr/>
          <a:lstStyle/>
          <a:p>
            <a:pPr>
              <a:defRPr/>
            </a:pPr>
            <a:fld id="{2E64C337-FF08-40B5-9A91-325D179CCE25}" type="slidenum">
              <a:rPr lang="it-IT" smtClean="0"/>
              <a:pPr>
                <a:defRPr/>
              </a:pPr>
              <a:t>28</a:t>
            </a:fld>
            <a:endParaRPr lang="it-IT" dirty="0"/>
          </a:p>
        </p:txBody>
      </p:sp>
    </p:spTree>
  </p:cSld>
  <p:clrMapOvr>
    <a:masterClrMapping/>
  </p:clrMapOv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IL RUOLO DEL TAX DIRECTOR NELLA GESTIONE DEL RISCHIO FISCALE</a:t>
            </a:r>
            <a:endParaRPr lang="it-IT" dirty="0"/>
          </a:p>
        </p:txBody>
      </p:sp>
      <p:sp>
        <p:nvSpPr>
          <p:cNvPr id="3" name="Segnaposto contenuto 2"/>
          <p:cNvSpPr>
            <a:spLocks noGrp="1"/>
          </p:cNvSpPr>
          <p:nvPr>
            <p:ph sz="quarter" idx="10"/>
          </p:nvPr>
        </p:nvSpPr>
        <p:spPr>
          <a:xfrm>
            <a:off x="755577" y="1196752"/>
            <a:ext cx="8064895" cy="5072078"/>
          </a:xfrm>
        </p:spPr>
        <p:txBody>
          <a:bodyPr>
            <a:normAutofit/>
          </a:bodyPr>
          <a:lstStyle/>
          <a:p>
            <a:pPr algn="ctr">
              <a:buNone/>
            </a:pPr>
            <a:endParaRPr lang="it-IT" sz="4000" i="1" dirty="0" smtClean="0"/>
          </a:p>
          <a:p>
            <a:pPr algn="ctr">
              <a:buNone/>
            </a:pPr>
            <a:r>
              <a:rPr lang="it-IT" sz="4000" i="1" dirty="0" smtClean="0"/>
              <a:t>“EVERY EVENT IN LIFE </a:t>
            </a:r>
          </a:p>
          <a:p>
            <a:pPr algn="ctr">
              <a:buNone/>
            </a:pPr>
            <a:r>
              <a:rPr lang="it-IT" sz="4000" i="1" dirty="0" smtClean="0"/>
              <a:t>CAN HAVE </a:t>
            </a:r>
          </a:p>
          <a:p>
            <a:pPr algn="ctr">
              <a:buNone/>
            </a:pPr>
            <a:r>
              <a:rPr lang="it-IT" sz="4000" i="1" dirty="0" smtClean="0"/>
              <a:t>TAX CONSEQUENCES”</a:t>
            </a:r>
          </a:p>
          <a:p>
            <a:pPr algn="ctr">
              <a:buNone/>
            </a:pPr>
            <a:r>
              <a:rPr lang="it-IT" i="1" dirty="0" smtClean="0"/>
              <a:t>(Titolo dell’articolo pubblicato sulla Rivista Tax , n. 11, ed EY, di Catherine </a:t>
            </a:r>
            <a:r>
              <a:rPr lang="it-IT" i="1" dirty="0" err="1" smtClean="0"/>
              <a:t>McLean</a:t>
            </a:r>
            <a:r>
              <a:rPr lang="it-IT" i="1" dirty="0" smtClean="0"/>
              <a:t>, come intervista a </a:t>
            </a:r>
            <a:r>
              <a:rPr lang="it-IT" i="1" dirty="0" err="1" smtClean="0"/>
              <a:t>Mathieu</a:t>
            </a:r>
            <a:r>
              <a:rPr lang="it-IT" i="1" dirty="0" smtClean="0"/>
              <a:t> Ferré nominato EY ‘s Young Tax Professional </a:t>
            </a:r>
            <a:r>
              <a:rPr lang="it-IT" i="1" dirty="0" err="1" smtClean="0"/>
              <a:t>of</a:t>
            </a:r>
            <a:r>
              <a:rPr lang="it-IT" i="1" dirty="0" smtClean="0"/>
              <a:t> the </a:t>
            </a:r>
            <a:r>
              <a:rPr lang="it-IT" i="1" dirty="0" err="1" smtClean="0"/>
              <a:t>Year</a:t>
            </a:r>
            <a:r>
              <a:rPr lang="it-IT" i="1" dirty="0" smtClean="0"/>
              <a:t> 2013)</a:t>
            </a:r>
          </a:p>
          <a:p>
            <a:pPr algn="ctr">
              <a:buNone/>
            </a:pPr>
            <a:endParaRPr lang="it-IT" i="1" dirty="0" smtClean="0"/>
          </a:p>
          <a:p>
            <a:pPr algn="ctr">
              <a:buNone/>
            </a:pPr>
            <a:endParaRPr lang="it-IT" i="1" dirty="0" smtClean="0"/>
          </a:p>
          <a:p>
            <a:pPr algn="ctr">
              <a:buNone/>
            </a:pPr>
            <a:r>
              <a:rPr lang="it-IT" dirty="0" smtClean="0"/>
              <a:t>FRASE AMMIREVOLE PER STILE E FAIRPLAY.</a:t>
            </a:r>
          </a:p>
          <a:p>
            <a:pPr algn="ctr">
              <a:buNone/>
            </a:pPr>
            <a:endParaRPr lang="it-IT" i="1" dirty="0" smtClean="0"/>
          </a:p>
          <a:p>
            <a:pPr algn="ctr">
              <a:buNone/>
            </a:pPr>
            <a:endParaRPr lang="it-IT" sz="4000" i="1" dirty="0"/>
          </a:p>
        </p:txBody>
      </p:sp>
      <p:sp>
        <p:nvSpPr>
          <p:cNvPr id="4" name="Segnaposto numero diapositiva 3"/>
          <p:cNvSpPr>
            <a:spLocks noGrp="1"/>
          </p:cNvSpPr>
          <p:nvPr>
            <p:ph type="sldNum" sz="quarter" idx="11"/>
          </p:nvPr>
        </p:nvSpPr>
        <p:spPr/>
        <p:txBody>
          <a:bodyPr/>
          <a:lstStyle/>
          <a:p>
            <a:pPr>
              <a:defRPr/>
            </a:pPr>
            <a:fld id="{2E64C337-FF08-40B5-9A91-325D179CCE25}" type="slidenum">
              <a:rPr lang="it-IT" smtClean="0"/>
              <a:pPr>
                <a:defRPr/>
              </a:pPr>
              <a:t>29</a:t>
            </a:fld>
            <a:endParaRPr lang="it-IT" dirty="0"/>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9" name="Title 1"/>
          <p:cNvSpPr>
            <a:spLocks noGrp="1"/>
          </p:cNvSpPr>
          <p:nvPr>
            <p:ph type="title"/>
          </p:nvPr>
        </p:nvSpPr>
        <p:spPr>
          <a:xfrm>
            <a:off x="785813" y="274638"/>
            <a:ext cx="8250683" cy="1210146"/>
          </a:xfrm>
        </p:spPr>
        <p:txBody>
          <a:bodyPr>
            <a:normAutofit fontScale="90000"/>
          </a:bodyPr>
          <a:lstStyle/>
          <a:p>
            <a:pPr algn="ctr"/>
            <a:r>
              <a:rPr lang="it-IT" sz="3200" dirty="0" smtClean="0"/>
              <a:t>Premessa</a:t>
            </a:r>
            <a:br>
              <a:rPr lang="it-IT" sz="3200" dirty="0" smtClean="0"/>
            </a:br>
            <a:r>
              <a:rPr lang="it-IT" sz="3200" dirty="0" smtClean="0"/>
              <a:t>Su cosa si basa la gestione dei rapporti col Fisco?</a:t>
            </a:r>
            <a:endParaRPr lang="en-GB" sz="3200" dirty="0" smtClean="0"/>
          </a:p>
        </p:txBody>
      </p:sp>
      <p:sp>
        <p:nvSpPr>
          <p:cNvPr id="12290" name="Content Placeholder 2"/>
          <p:cNvSpPr>
            <a:spLocks noGrp="1"/>
          </p:cNvSpPr>
          <p:nvPr>
            <p:ph sz="quarter" idx="10"/>
          </p:nvPr>
        </p:nvSpPr>
        <p:spPr>
          <a:xfrm>
            <a:off x="785787" y="1916832"/>
            <a:ext cx="8106693" cy="4441106"/>
          </a:xfrm>
        </p:spPr>
        <p:txBody>
          <a:bodyPr>
            <a:normAutofit fontScale="92500" lnSpcReduction="20000"/>
          </a:bodyPr>
          <a:lstStyle/>
          <a:p>
            <a:pPr algn="just">
              <a:lnSpc>
                <a:spcPct val="90000"/>
              </a:lnSpc>
              <a:defRPr/>
            </a:pPr>
            <a:r>
              <a:rPr lang="it-IT" b="1" dirty="0" smtClean="0"/>
              <a:t>Rapporto </a:t>
            </a:r>
            <a:r>
              <a:rPr lang="it-IT" b="1" dirty="0"/>
              <a:t>collaborativo </a:t>
            </a:r>
            <a:r>
              <a:rPr lang="it-IT" dirty="0"/>
              <a:t>= </a:t>
            </a:r>
          </a:p>
          <a:p>
            <a:pPr algn="just">
              <a:lnSpc>
                <a:spcPct val="90000"/>
              </a:lnSpc>
              <a:buFontTx/>
              <a:buChar char="-"/>
              <a:defRPr/>
            </a:pPr>
            <a:r>
              <a:rPr lang="it-IT" dirty="0"/>
              <a:t> fornire informazioni rilevanti su tutte le operazioni svolte nell’anno;</a:t>
            </a:r>
          </a:p>
          <a:p>
            <a:pPr algn="just">
              <a:lnSpc>
                <a:spcPct val="90000"/>
              </a:lnSpc>
              <a:buFontTx/>
              <a:buChar char="-"/>
              <a:defRPr/>
            </a:pPr>
            <a:r>
              <a:rPr lang="it-IT" dirty="0"/>
              <a:t> fornire dati di dettaglio sulle variazioni in aumento e diminuzione del </a:t>
            </a:r>
            <a:r>
              <a:rPr lang="it-IT" dirty="0" err="1"/>
              <a:t>mod</a:t>
            </a:r>
            <a:r>
              <a:rPr lang="it-IT" dirty="0"/>
              <a:t>. di dichiarazione;</a:t>
            </a:r>
          </a:p>
          <a:p>
            <a:pPr algn="just">
              <a:lnSpc>
                <a:spcPct val="90000"/>
              </a:lnSpc>
              <a:buFontTx/>
              <a:buChar char="-"/>
              <a:defRPr/>
            </a:pPr>
            <a:r>
              <a:rPr lang="it-IT" dirty="0"/>
              <a:t> uniformarsi alla soluzione interpretativa fornita dall’A.E. in sede di interpello</a:t>
            </a:r>
          </a:p>
          <a:p>
            <a:endParaRPr lang="it-IT" dirty="0" smtClean="0"/>
          </a:p>
          <a:p>
            <a:pPr algn="just">
              <a:lnSpc>
                <a:spcPct val="90000"/>
              </a:lnSpc>
              <a:defRPr/>
            </a:pPr>
            <a:r>
              <a:rPr lang="it-IT" b="1" dirty="0" smtClean="0"/>
              <a:t>Elementi </a:t>
            </a:r>
            <a:r>
              <a:rPr lang="it-IT" b="1" dirty="0"/>
              <a:t>di rischio:</a:t>
            </a:r>
            <a:r>
              <a:rPr lang="it-IT" dirty="0"/>
              <a:t> </a:t>
            </a:r>
          </a:p>
          <a:p>
            <a:pPr algn="just">
              <a:lnSpc>
                <a:spcPct val="90000"/>
              </a:lnSpc>
              <a:buFontTx/>
              <a:buChar char="-"/>
              <a:defRPr/>
            </a:pPr>
            <a:r>
              <a:rPr lang="it-IT" dirty="0"/>
              <a:t> cessioni di beni/prestazioni di servizi con soggetti esteri;</a:t>
            </a:r>
          </a:p>
          <a:p>
            <a:pPr algn="just">
              <a:lnSpc>
                <a:spcPct val="90000"/>
              </a:lnSpc>
              <a:buFontTx/>
              <a:buChar char="-"/>
              <a:defRPr/>
            </a:pPr>
            <a:r>
              <a:rPr lang="it-IT" dirty="0"/>
              <a:t> componenti negative derivanti da operazioni con soggetti extra UE;</a:t>
            </a:r>
          </a:p>
          <a:p>
            <a:pPr algn="just">
              <a:lnSpc>
                <a:spcPct val="90000"/>
              </a:lnSpc>
              <a:buFontTx/>
              <a:buChar char="-"/>
              <a:defRPr/>
            </a:pPr>
            <a:r>
              <a:rPr lang="it-IT" dirty="0"/>
              <a:t> dinamiche transnazionali con soggetti non residenti;</a:t>
            </a:r>
          </a:p>
          <a:p>
            <a:pPr algn="just">
              <a:lnSpc>
                <a:spcPct val="90000"/>
              </a:lnSpc>
              <a:buFontTx/>
              <a:buChar char="-"/>
              <a:defRPr/>
            </a:pPr>
            <a:r>
              <a:rPr lang="it-IT" dirty="0"/>
              <a:t> operazioni infragruppo con soggetti residenti </a:t>
            </a:r>
            <a:r>
              <a:rPr lang="it-IT" dirty="0" smtClean="0"/>
              <a:t>fonte potenziale di arbitraggi          impositivi</a:t>
            </a:r>
            <a:r>
              <a:rPr lang="it-IT" dirty="0"/>
              <a:t>;</a:t>
            </a:r>
          </a:p>
          <a:p>
            <a:pPr algn="just">
              <a:lnSpc>
                <a:spcPct val="90000"/>
              </a:lnSpc>
              <a:buFontTx/>
              <a:buChar char="-"/>
              <a:defRPr/>
            </a:pPr>
            <a:r>
              <a:rPr lang="it-IT" dirty="0"/>
              <a:t> </a:t>
            </a:r>
            <a:r>
              <a:rPr lang="it-IT" dirty="0" smtClean="0"/>
              <a:t>distribuzione di </a:t>
            </a:r>
            <a:r>
              <a:rPr lang="it-IT" dirty="0"/>
              <a:t>utili </a:t>
            </a:r>
            <a:r>
              <a:rPr lang="it-IT" dirty="0" smtClean="0"/>
              <a:t>da </a:t>
            </a:r>
            <a:r>
              <a:rPr lang="it-IT" dirty="0"/>
              <a:t>partecipate;</a:t>
            </a:r>
          </a:p>
          <a:p>
            <a:pPr algn="just">
              <a:lnSpc>
                <a:spcPct val="90000"/>
              </a:lnSpc>
              <a:buFontTx/>
              <a:buChar char="-"/>
              <a:defRPr/>
            </a:pPr>
            <a:r>
              <a:rPr lang="it-IT" dirty="0"/>
              <a:t> realizzo di plusvalenze esenti;</a:t>
            </a:r>
          </a:p>
          <a:p>
            <a:pPr algn="just">
              <a:lnSpc>
                <a:spcPct val="90000"/>
              </a:lnSpc>
              <a:buFontTx/>
              <a:buChar char="-"/>
              <a:defRPr/>
            </a:pPr>
            <a:r>
              <a:rPr lang="it-IT" dirty="0"/>
              <a:t> presenza di elementi reddituali di particolare interesse o anomalie nel fatturato di breve periodo;</a:t>
            </a:r>
          </a:p>
          <a:p>
            <a:pPr algn="just">
              <a:lnSpc>
                <a:spcPct val="90000"/>
              </a:lnSpc>
              <a:buFontTx/>
              <a:buChar char="-"/>
              <a:defRPr/>
            </a:pPr>
            <a:r>
              <a:rPr lang="it-IT" dirty="0"/>
              <a:t> </a:t>
            </a:r>
            <a:r>
              <a:rPr lang="it-IT" dirty="0" smtClean="0"/>
              <a:t>operazioni </a:t>
            </a:r>
            <a:r>
              <a:rPr lang="it-IT" dirty="0"/>
              <a:t>straordinarie nazionali e transnazionali;</a:t>
            </a:r>
          </a:p>
          <a:p>
            <a:pPr algn="just">
              <a:lnSpc>
                <a:spcPct val="90000"/>
              </a:lnSpc>
              <a:buFontTx/>
              <a:buChar char="-"/>
              <a:defRPr/>
            </a:pPr>
            <a:r>
              <a:rPr lang="it-IT" dirty="0"/>
              <a:t> impiego di strumenti finanziari complessi.</a:t>
            </a:r>
          </a:p>
          <a:p>
            <a:pPr algn="just">
              <a:lnSpc>
                <a:spcPct val="90000"/>
              </a:lnSpc>
              <a:buFontTx/>
              <a:buChar char="-"/>
              <a:defRPr/>
            </a:pPr>
            <a:endParaRPr lang="it-IT" sz="2000" dirty="0"/>
          </a:p>
          <a:p>
            <a:pPr algn="just">
              <a:lnSpc>
                <a:spcPct val="90000"/>
              </a:lnSpc>
              <a:buFontTx/>
              <a:buChar char="-"/>
              <a:defRPr/>
            </a:pPr>
            <a:endParaRPr lang="it-IT" sz="2000" dirty="0"/>
          </a:p>
          <a:p>
            <a:endParaRPr lang="it-IT" dirty="0" smtClean="0"/>
          </a:p>
          <a:p>
            <a:endParaRPr lang="it-IT" dirty="0" smtClean="0"/>
          </a:p>
          <a:p>
            <a:endParaRPr lang="it-IT" dirty="0" smtClean="0"/>
          </a:p>
          <a:p>
            <a:endParaRPr lang="it-IT" dirty="0" smtClean="0"/>
          </a:p>
          <a:p>
            <a:pPr lvl="2">
              <a:buNone/>
            </a:pPr>
            <a:endParaRPr lang="it-IT" dirty="0" smtClean="0"/>
          </a:p>
          <a:p>
            <a:pPr lvl="2">
              <a:buNone/>
            </a:pPr>
            <a:endParaRPr lang="it-IT" dirty="0" smtClean="0"/>
          </a:p>
        </p:txBody>
      </p:sp>
      <p:sp>
        <p:nvSpPr>
          <p:cNvPr id="12291" name="Slide Number Placeholder 3"/>
          <p:cNvSpPr>
            <a:spLocks noGrp="1"/>
          </p:cNvSpPr>
          <p:nvPr>
            <p:ph type="sldNum" sz="quarter" idx="11"/>
          </p:nvPr>
        </p:nvSpPr>
        <p:spPr bwMode="auto">
          <a:noFill/>
          <a:ln>
            <a:miter lim="800000"/>
            <a:headEnd/>
            <a:tailEnd/>
          </a:ln>
        </p:spPr>
        <p:txBody>
          <a:bodyPr vert="horz" wrap="square" lIns="91440" tIns="45720" rIns="91440" bIns="45720" numCol="1" anchor="t" anchorCtr="0" compatLnSpc="1">
            <a:prstTxWarp prst="textNoShape">
              <a:avLst/>
            </a:prstTxWarp>
          </a:bodyPr>
          <a:lstStyle/>
          <a:p>
            <a:fld id="{A35DCB84-1883-402B-9866-E0179E4E0F53}" type="slidenum">
              <a:rPr lang="it-IT">
                <a:latin typeface="Arial" charset="0"/>
                <a:cs typeface="Arial" charset="0"/>
              </a:rPr>
              <a:pPr/>
              <a:t>3</a:t>
            </a:fld>
            <a:endParaRPr lang="it-IT">
              <a:latin typeface="Arial" charset="0"/>
              <a:cs typeface="Arial" charset="0"/>
            </a:endParaRPr>
          </a:p>
        </p:txBody>
      </p:sp>
    </p:spTree>
    <p:extLst>
      <p:ext uri="{BB962C8B-B14F-4D97-AF65-F5344CB8AC3E}">
        <p14:creationId xmlns:p14="http://schemas.microsoft.com/office/powerpoint/2010/main" val="3500287014"/>
      </p:ext>
    </p:extLst>
  </p:cSld>
  <p:clrMapOvr>
    <a:masterClrMapping/>
  </p:clrMapOv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IL RUOLO DEL TAX DIRECTOR NELLA GESTIONE DEL RISCHIO FISCALE</a:t>
            </a:r>
            <a:endParaRPr lang="it-IT" dirty="0"/>
          </a:p>
        </p:txBody>
      </p:sp>
      <p:sp>
        <p:nvSpPr>
          <p:cNvPr id="3" name="Segnaposto contenuto 2"/>
          <p:cNvSpPr>
            <a:spLocks noGrp="1"/>
          </p:cNvSpPr>
          <p:nvPr>
            <p:ph sz="quarter" idx="10"/>
          </p:nvPr>
        </p:nvSpPr>
        <p:spPr/>
        <p:txBody>
          <a:bodyPr/>
          <a:lstStyle/>
          <a:p>
            <a:pPr marL="609600" indent="-609600" algn="just">
              <a:lnSpc>
                <a:spcPct val="80000"/>
              </a:lnSpc>
              <a:buNone/>
              <a:defRPr/>
            </a:pPr>
            <a:endParaRPr lang="it-IT" dirty="0" smtClean="0"/>
          </a:p>
          <a:p>
            <a:pPr marL="609600" indent="-609600" algn="just">
              <a:lnSpc>
                <a:spcPct val="80000"/>
              </a:lnSpc>
              <a:buNone/>
              <a:defRPr/>
            </a:pPr>
            <a:endParaRPr lang="it-IT" dirty="0" smtClean="0"/>
          </a:p>
          <a:p>
            <a:pPr marL="609600" indent="-609600" algn="just">
              <a:lnSpc>
                <a:spcPct val="80000"/>
              </a:lnSpc>
              <a:buNone/>
              <a:defRPr/>
            </a:pPr>
            <a:r>
              <a:rPr lang="it-IT" u="sng" dirty="0" smtClean="0"/>
              <a:t>TIPOLOGIE </a:t>
            </a:r>
            <a:r>
              <a:rPr lang="it-IT" u="sng" dirty="0" err="1" smtClean="0"/>
              <a:t>DI</a:t>
            </a:r>
            <a:r>
              <a:rPr lang="it-IT" u="sng" dirty="0" smtClean="0"/>
              <a:t> RISCHIO E CONSEGUENZE</a:t>
            </a:r>
          </a:p>
          <a:p>
            <a:pPr marL="609600" indent="-609600" algn="just">
              <a:lnSpc>
                <a:spcPct val="80000"/>
              </a:lnSpc>
              <a:buNone/>
              <a:defRPr/>
            </a:pPr>
            <a:endParaRPr lang="it-IT" dirty="0" smtClean="0"/>
          </a:p>
          <a:p>
            <a:pPr marL="609600" indent="-609600">
              <a:lnSpc>
                <a:spcPct val="80000"/>
              </a:lnSpc>
              <a:buFont typeface="Wingdings" pitchFamily="2" charset="2"/>
              <a:buNone/>
            </a:pPr>
            <a:r>
              <a:rPr lang="it-IT" dirty="0" smtClean="0"/>
              <a:t>1. 	RISCHIO FISCALE: MAGGIORI IMPOSTE E SANZIONI AMMINISTRATIVE</a:t>
            </a:r>
          </a:p>
          <a:p>
            <a:pPr marL="609600" indent="-609600">
              <a:lnSpc>
                <a:spcPct val="80000"/>
              </a:lnSpc>
              <a:buFont typeface="Wingdings" pitchFamily="2" charset="2"/>
              <a:buNone/>
            </a:pPr>
            <a:r>
              <a:rPr lang="it-IT" dirty="0" smtClean="0"/>
              <a:t>	(costo economico e finanziario, anticipato causa confisca per equivalente).</a:t>
            </a:r>
          </a:p>
          <a:p>
            <a:pPr marL="609600" indent="-609600">
              <a:lnSpc>
                <a:spcPct val="80000"/>
              </a:lnSpc>
            </a:pPr>
            <a:endParaRPr lang="it-IT" dirty="0" smtClean="0"/>
          </a:p>
          <a:p>
            <a:pPr marL="609600" indent="-609600">
              <a:lnSpc>
                <a:spcPct val="80000"/>
              </a:lnSpc>
              <a:buFont typeface="Wingdings" pitchFamily="2" charset="2"/>
              <a:buNone/>
            </a:pPr>
            <a:r>
              <a:rPr lang="it-IT" dirty="0" smtClean="0"/>
              <a:t>2.	RISCHIO </a:t>
            </a:r>
            <a:r>
              <a:rPr lang="it-IT" dirty="0" err="1" smtClean="0"/>
              <a:t>DI</a:t>
            </a:r>
            <a:r>
              <a:rPr lang="it-IT" dirty="0" smtClean="0"/>
              <a:t> SANZIONI PENALI </a:t>
            </a:r>
          </a:p>
          <a:p>
            <a:pPr marL="609600" indent="-609600">
              <a:lnSpc>
                <a:spcPct val="80000"/>
              </a:lnSpc>
            </a:pPr>
            <a:endParaRPr lang="it-IT" dirty="0" smtClean="0"/>
          </a:p>
          <a:p>
            <a:pPr marL="609600" indent="-609600">
              <a:lnSpc>
                <a:spcPct val="80000"/>
              </a:lnSpc>
              <a:buFont typeface="Wingdings" pitchFamily="2" charset="2"/>
              <a:buAutoNum type="arabicPeriod" startAt="3"/>
            </a:pPr>
            <a:r>
              <a:rPr lang="it-IT" dirty="0" smtClean="0"/>
              <a:t>RISCHIO REPUTAZIONALE </a:t>
            </a:r>
            <a:r>
              <a:rPr lang="it-IT" cap="all" dirty="0" smtClean="0"/>
              <a:t>per azienda e manager</a:t>
            </a:r>
          </a:p>
          <a:p>
            <a:pPr marL="609600" indent="-609600">
              <a:lnSpc>
                <a:spcPct val="80000"/>
              </a:lnSpc>
              <a:buFont typeface="Wingdings" pitchFamily="2" charset="2"/>
              <a:buAutoNum type="arabicPeriod" startAt="3"/>
            </a:pPr>
            <a:endParaRPr lang="it-IT" cap="all" dirty="0" smtClean="0"/>
          </a:p>
          <a:p>
            <a:pPr marL="609600" indent="-609600">
              <a:lnSpc>
                <a:spcPct val="80000"/>
              </a:lnSpc>
              <a:buFont typeface="Wingdings" pitchFamily="2" charset="2"/>
              <a:buAutoNum type="arabicPeriod" startAt="3"/>
            </a:pPr>
            <a:r>
              <a:rPr lang="it-IT" cap="all" dirty="0" smtClean="0"/>
              <a:t>ALTRE CONSEGUENZE: </a:t>
            </a:r>
          </a:p>
          <a:p>
            <a:pPr marL="609600" indent="-609600">
              <a:lnSpc>
                <a:spcPct val="80000"/>
              </a:lnSpc>
              <a:buNone/>
            </a:pPr>
            <a:r>
              <a:rPr lang="it-IT" cap="all" dirty="0" smtClean="0"/>
              <a:t>	- C</a:t>
            </a:r>
            <a:r>
              <a:rPr lang="it-IT" dirty="0" smtClean="0"/>
              <a:t>osti dei consulenti legali, fiscali, sanzioni accessorie ex art. 12, </a:t>
            </a:r>
            <a:r>
              <a:rPr lang="it-IT" dirty="0" err="1" smtClean="0"/>
              <a:t>D.Lgs.</a:t>
            </a:r>
            <a:r>
              <a:rPr lang="it-IT" dirty="0" smtClean="0"/>
              <a:t> 74/2000 e ex </a:t>
            </a:r>
            <a:r>
              <a:rPr lang="it-IT" dirty="0" err="1" smtClean="0"/>
              <a:t>D.Lgs.</a:t>
            </a:r>
            <a:r>
              <a:rPr lang="it-IT" dirty="0" smtClean="0"/>
              <a:t> 231/2001, sequestro dei beni, oneri per patteggiamento ecc.</a:t>
            </a:r>
          </a:p>
          <a:p>
            <a:endParaRPr lang="it-IT" dirty="0"/>
          </a:p>
        </p:txBody>
      </p:sp>
      <p:sp>
        <p:nvSpPr>
          <p:cNvPr id="4" name="Segnaposto numero diapositiva 3"/>
          <p:cNvSpPr>
            <a:spLocks noGrp="1"/>
          </p:cNvSpPr>
          <p:nvPr>
            <p:ph type="sldNum" sz="quarter" idx="11"/>
          </p:nvPr>
        </p:nvSpPr>
        <p:spPr/>
        <p:txBody>
          <a:bodyPr/>
          <a:lstStyle/>
          <a:p>
            <a:pPr>
              <a:defRPr/>
            </a:pPr>
            <a:fld id="{2E64C337-FF08-40B5-9A91-325D179CCE25}" type="slidenum">
              <a:rPr lang="it-IT" smtClean="0"/>
              <a:pPr>
                <a:defRPr/>
              </a:pPr>
              <a:t>30</a:t>
            </a:fld>
            <a:endParaRPr lang="it-IT" dirty="0"/>
          </a:p>
        </p:txBody>
      </p:sp>
    </p:spTree>
  </p:cSld>
  <p:clrMapOvr>
    <a:masterClrMapping/>
  </p:clrMapOv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IL RUOLO DEL TAX DIRECTOR NELLA GESTIONE DEL RISCHIO FISCALE</a:t>
            </a:r>
            <a:endParaRPr lang="it-IT" dirty="0"/>
          </a:p>
        </p:txBody>
      </p:sp>
      <p:sp>
        <p:nvSpPr>
          <p:cNvPr id="3" name="Segnaposto contenuto 2"/>
          <p:cNvSpPr>
            <a:spLocks noGrp="1"/>
          </p:cNvSpPr>
          <p:nvPr>
            <p:ph sz="quarter" idx="10"/>
          </p:nvPr>
        </p:nvSpPr>
        <p:spPr/>
        <p:txBody>
          <a:bodyPr>
            <a:normAutofit lnSpcReduction="10000"/>
          </a:bodyPr>
          <a:lstStyle/>
          <a:p>
            <a:pPr marL="609600" indent="-609600" algn="just">
              <a:buFont typeface="Wingdings" pitchFamily="2" charset="2"/>
              <a:buNone/>
            </a:pPr>
            <a:r>
              <a:rPr lang="it-IT" sz="2000" b="1" dirty="0" smtClean="0"/>
              <a:t>CHI DETERMINA E GESTISCE IL RISCHIO?</a:t>
            </a:r>
          </a:p>
          <a:p>
            <a:pPr marL="609600" indent="-609600" algn="just">
              <a:buFont typeface="Wingdings" pitchFamily="2" charset="2"/>
              <a:buNone/>
            </a:pPr>
            <a:endParaRPr lang="it-IT" sz="2000" b="1" dirty="0" smtClean="0"/>
          </a:p>
          <a:p>
            <a:pPr marL="609600" indent="-609600" algn="just">
              <a:buFont typeface="Wingdings" pitchFamily="2" charset="2"/>
              <a:buNone/>
            </a:pPr>
            <a:r>
              <a:rPr lang="it-IT" sz="2000" dirty="0" smtClean="0"/>
              <a:t>IL CONSIGLIO </a:t>
            </a:r>
            <a:r>
              <a:rPr lang="it-IT" sz="2000" dirty="0" err="1" smtClean="0"/>
              <a:t>DI</a:t>
            </a:r>
            <a:r>
              <a:rPr lang="it-IT" sz="2000" dirty="0" smtClean="0"/>
              <a:t> AMMINISTRAZIONE definendo gli obiettivi in modo indipendente senza il preventivo coinvolgimento del </a:t>
            </a:r>
            <a:r>
              <a:rPr lang="it-IT" sz="2000" dirty="0" err="1" smtClean="0"/>
              <a:t>Tax</a:t>
            </a:r>
            <a:r>
              <a:rPr lang="it-IT" sz="2000" dirty="0" smtClean="0"/>
              <a:t> </a:t>
            </a:r>
            <a:r>
              <a:rPr lang="it-IT" sz="2000" dirty="0" err="1" smtClean="0"/>
              <a:t>Director</a:t>
            </a:r>
            <a:r>
              <a:rPr lang="it-IT" sz="2000" dirty="0" smtClean="0"/>
              <a:t>;</a:t>
            </a:r>
          </a:p>
          <a:p>
            <a:pPr marL="609600" indent="-609600" algn="just">
              <a:buFont typeface="Wingdings" pitchFamily="2" charset="2"/>
              <a:buNone/>
            </a:pPr>
            <a:endParaRPr lang="it-IT" sz="2000" dirty="0" smtClean="0"/>
          </a:p>
          <a:p>
            <a:pPr marL="609600" indent="-609600" algn="just">
              <a:buFont typeface="Wingdings" pitchFamily="2" charset="2"/>
              <a:buNone/>
            </a:pPr>
            <a:r>
              <a:rPr lang="it-IT" sz="2000" dirty="0" smtClean="0"/>
              <a:t>IL CEO E IL CFO nel momento in cui attuano, in autonomia, senza sentire il </a:t>
            </a:r>
            <a:r>
              <a:rPr lang="it-IT" sz="2000" dirty="0" err="1" smtClean="0"/>
              <a:t>Tax</a:t>
            </a:r>
            <a:r>
              <a:rPr lang="it-IT" sz="2000" dirty="0" smtClean="0"/>
              <a:t> </a:t>
            </a:r>
            <a:r>
              <a:rPr lang="it-IT" sz="2000" dirty="0" err="1" smtClean="0"/>
              <a:t>Director</a:t>
            </a:r>
            <a:r>
              <a:rPr lang="it-IT" sz="2000" dirty="0" smtClean="0"/>
              <a:t>, gli obiettivi del CDA;</a:t>
            </a:r>
          </a:p>
          <a:p>
            <a:pPr marL="609600" indent="-609600" algn="just">
              <a:buFont typeface="Wingdings" pitchFamily="2" charset="2"/>
              <a:buNone/>
            </a:pPr>
            <a:endParaRPr lang="it-IT" sz="2000" dirty="0" smtClean="0"/>
          </a:p>
          <a:p>
            <a:pPr marL="609600" indent="-609600" algn="just">
              <a:buFont typeface="Wingdings" pitchFamily="2" charset="2"/>
              <a:buNone/>
            </a:pPr>
            <a:r>
              <a:rPr lang="it-IT" sz="2000" dirty="0" smtClean="0"/>
              <a:t>IL DIPARTIMENTO FISCALE nel momento in cui è costretto a raggiungere gli obiettivi fissati dal top management, e/o se la sua politica retributiva è legata al raggiungimento di un determinato livello di </a:t>
            </a:r>
            <a:r>
              <a:rPr lang="it-IT" sz="2000" dirty="0" err="1" smtClean="0"/>
              <a:t>tax</a:t>
            </a:r>
            <a:r>
              <a:rPr lang="it-IT" sz="2000" dirty="0" smtClean="0"/>
              <a:t> rate</a:t>
            </a:r>
          </a:p>
          <a:p>
            <a:pPr marL="609600" indent="-609600" algn="just">
              <a:buFont typeface="Wingdings" pitchFamily="2" charset="2"/>
              <a:buNone/>
            </a:pPr>
            <a:endParaRPr lang="it-IT" sz="2000" dirty="0" smtClean="0"/>
          </a:p>
          <a:p>
            <a:pPr marL="609600" indent="-609600" algn="just">
              <a:buFont typeface="Wingdings" pitchFamily="2" charset="2"/>
              <a:buNone/>
            </a:pPr>
            <a:r>
              <a:rPr lang="it-IT" sz="2000" dirty="0" smtClean="0"/>
              <a:t>Un approccio aggressivo può soddisfare gli </a:t>
            </a:r>
            <a:r>
              <a:rPr lang="it-IT" sz="2000" i="1" dirty="0" err="1" smtClean="0"/>
              <a:t>shareholders</a:t>
            </a:r>
            <a:r>
              <a:rPr lang="it-IT" sz="2000" i="1" dirty="0" smtClean="0"/>
              <a:t> </a:t>
            </a:r>
            <a:r>
              <a:rPr lang="it-IT" sz="2000" dirty="0" smtClean="0"/>
              <a:t>ma accresce il rischio di accertamento da parte delle autorità fiscali e di condanna in sede giudiziaria.</a:t>
            </a:r>
          </a:p>
          <a:p>
            <a:pPr marL="609600" indent="-609600" algn="just">
              <a:buFont typeface="Wingdings" pitchFamily="2" charset="2"/>
              <a:buNone/>
            </a:pPr>
            <a:endParaRPr lang="it-IT" sz="2000" cap="all" dirty="0" smtClean="0"/>
          </a:p>
        </p:txBody>
      </p:sp>
      <p:sp>
        <p:nvSpPr>
          <p:cNvPr id="4" name="Segnaposto numero diapositiva 3"/>
          <p:cNvSpPr>
            <a:spLocks noGrp="1"/>
          </p:cNvSpPr>
          <p:nvPr>
            <p:ph type="sldNum" sz="quarter" idx="11"/>
          </p:nvPr>
        </p:nvSpPr>
        <p:spPr/>
        <p:txBody>
          <a:bodyPr/>
          <a:lstStyle/>
          <a:p>
            <a:pPr>
              <a:defRPr/>
            </a:pPr>
            <a:fld id="{2E64C337-FF08-40B5-9A91-325D179CCE25}" type="slidenum">
              <a:rPr lang="it-IT" smtClean="0"/>
              <a:pPr>
                <a:defRPr/>
              </a:pPr>
              <a:t>31</a:t>
            </a:fld>
            <a:endParaRPr lang="it-IT" dirty="0"/>
          </a:p>
        </p:txBody>
      </p:sp>
    </p:spTree>
  </p:cSld>
  <p:clrMapOvr>
    <a:masterClrMapping/>
  </p:clrMapOvr>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IL RUOLO DEL TAX DIRECTOR NELLA GESTIONE DEL RISCHIO FISCALE</a:t>
            </a:r>
            <a:endParaRPr lang="it-IT" dirty="0"/>
          </a:p>
        </p:txBody>
      </p:sp>
      <p:sp>
        <p:nvSpPr>
          <p:cNvPr id="3" name="Segnaposto contenuto 2"/>
          <p:cNvSpPr>
            <a:spLocks noGrp="1"/>
          </p:cNvSpPr>
          <p:nvPr>
            <p:ph sz="quarter" idx="10"/>
          </p:nvPr>
        </p:nvSpPr>
        <p:spPr/>
        <p:txBody>
          <a:bodyPr>
            <a:normAutofit/>
          </a:bodyPr>
          <a:lstStyle/>
          <a:p>
            <a:pPr marL="609600" indent="-609600" algn="just">
              <a:lnSpc>
                <a:spcPct val="80000"/>
              </a:lnSpc>
              <a:buFont typeface="Wingdings" pitchFamily="2" charset="2"/>
              <a:buNone/>
            </a:pPr>
            <a:r>
              <a:rPr lang="it-IT" sz="2000" b="1" dirty="0" smtClean="0"/>
              <a:t>PUO’ ESSERE CONTROLLATO/GESTITO IL RISCHIO?</a:t>
            </a:r>
          </a:p>
          <a:p>
            <a:pPr marL="609600" indent="-609600" algn="just">
              <a:lnSpc>
                <a:spcPct val="80000"/>
              </a:lnSpc>
              <a:buFont typeface="Wingdings" pitchFamily="2" charset="2"/>
              <a:buNone/>
            </a:pPr>
            <a:endParaRPr lang="it-IT" sz="2000" dirty="0" smtClean="0"/>
          </a:p>
          <a:p>
            <a:pPr marL="609600" indent="-609600" algn="just">
              <a:lnSpc>
                <a:spcPct val="150000"/>
              </a:lnSpc>
              <a:spcBef>
                <a:spcPts val="0"/>
              </a:spcBef>
              <a:buFont typeface="Wingdings" pitchFamily="2" charset="2"/>
              <a:buNone/>
            </a:pPr>
            <a:r>
              <a:rPr lang="it-IT" dirty="0" smtClean="0"/>
              <a:t>SI, MEDIANTE L’ADOZIONE </a:t>
            </a:r>
            <a:r>
              <a:rPr lang="it-IT" dirty="0" err="1" smtClean="0"/>
              <a:t>DI</a:t>
            </a:r>
            <a:r>
              <a:rPr lang="it-IT" dirty="0" smtClean="0"/>
              <a:t> POLICIES, PROTOCOLLI E STRUMENTI SOGGETTI A CONTROLLO DA PARTE DELL’AUDIT INTERNO, DEFINIZIONE DEI RUOLI, DELLE DELEGHE OPERATIVE, DEI FLUSSI </a:t>
            </a:r>
            <a:r>
              <a:rPr lang="it-IT" dirty="0" err="1" smtClean="0"/>
              <a:t>DI</a:t>
            </a:r>
            <a:r>
              <a:rPr lang="it-IT" dirty="0" smtClean="0"/>
              <a:t> INFORMAZIONI, SIA IN OCCASIONE </a:t>
            </a:r>
            <a:r>
              <a:rPr lang="it-IT" dirty="0" err="1" smtClean="0"/>
              <a:t>DI</a:t>
            </a:r>
            <a:r>
              <a:rPr lang="it-IT" dirty="0" smtClean="0"/>
              <a:t> OPERAZIONI STRAORDINARIE SIA NELLA GESTIONE ORDINARIA DELL’ATTIVITA’ </a:t>
            </a:r>
            <a:r>
              <a:rPr lang="it-IT" dirty="0" err="1" smtClean="0"/>
              <a:t>D’IMPRESA</a:t>
            </a:r>
            <a:r>
              <a:rPr lang="it-IT" dirty="0" smtClean="0"/>
              <a:t>.</a:t>
            </a:r>
          </a:p>
          <a:p>
            <a:pPr marL="609600" indent="-609600" algn="just">
              <a:lnSpc>
                <a:spcPct val="80000"/>
              </a:lnSpc>
              <a:buFont typeface="Wingdings" pitchFamily="2" charset="2"/>
              <a:buNone/>
            </a:pPr>
            <a:endParaRPr lang="it-IT" dirty="0" smtClean="0"/>
          </a:p>
          <a:p>
            <a:pPr marL="609600" indent="-609600" algn="just">
              <a:lnSpc>
                <a:spcPct val="80000"/>
              </a:lnSpc>
              <a:buFont typeface="Wingdings" pitchFamily="2" charset="2"/>
              <a:buNone/>
            </a:pPr>
            <a:r>
              <a:rPr lang="it-IT" dirty="0" smtClean="0"/>
              <a:t>					=</a:t>
            </a:r>
          </a:p>
          <a:p>
            <a:pPr marL="609600" indent="-609600" algn="just">
              <a:lnSpc>
                <a:spcPct val="80000"/>
              </a:lnSpc>
              <a:buFont typeface="Wingdings" pitchFamily="2" charset="2"/>
              <a:buNone/>
            </a:pPr>
            <a:endParaRPr lang="it-IT" dirty="0" smtClean="0"/>
          </a:p>
          <a:p>
            <a:pPr marL="609600" indent="-609600" algn="just">
              <a:lnSpc>
                <a:spcPct val="80000"/>
              </a:lnSpc>
              <a:buFont typeface="Wingdings" pitchFamily="2" charset="2"/>
              <a:buNone/>
            </a:pPr>
            <a:r>
              <a:rPr lang="it-IT" dirty="0" smtClean="0"/>
              <a:t>USO </a:t>
            </a:r>
            <a:r>
              <a:rPr lang="it-IT" dirty="0" err="1" smtClean="0"/>
              <a:t>DI</a:t>
            </a:r>
            <a:r>
              <a:rPr lang="it-IT" dirty="0" smtClean="0"/>
              <a:t> MODELLI COLLAUDATI </a:t>
            </a:r>
            <a:r>
              <a:rPr lang="it-IT" dirty="0" err="1" smtClean="0"/>
              <a:t>DI</a:t>
            </a:r>
            <a:r>
              <a:rPr lang="it-IT" dirty="0" smtClean="0"/>
              <a:t> </a:t>
            </a:r>
            <a:r>
              <a:rPr lang="it-IT" i="1" dirty="0" smtClean="0"/>
              <a:t>TAX GOVERNANCE </a:t>
            </a:r>
          </a:p>
          <a:p>
            <a:pPr marL="609600" indent="-609600" algn="just">
              <a:lnSpc>
                <a:spcPct val="80000"/>
              </a:lnSpc>
              <a:buFont typeface="Wingdings" pitchFamily="2" charset="2"/>
              <a:buNone/>
            </a:pPr>
            <a:endParaRPr lang="it-IT" i="1" dirty="0" smtClean="0"/>
          </a:p>
          <a:p>
            <a:endParaRPr lang="it-IT" dirty="0"/>
          </a:p>
        </p:txBody>
      </p:sp>
      <p:sp>
        <p:nvSpPr>
          <p:cNvPr id="4" name="Segnaposto numero diapositiva 3"/>
          <p:cNvSpPr>
            <a:spLocks noGrp="1"/>
          </p:cNvSpPr>
          <p:nvPr>
            <p:ph type="sldNum" sz="quarter" idx="11"/>
          </p:nvPr>
        </p:nvSpPr>
        <p:spPr/>
        <p:txBody>
          <a:bodyPr/>
          <a:lstStyle/>
          <a:p>
            <a:pPr>
              <a:defRPr/>
            </a:pPr>
            <a:fld id="{2E64C337-FF08-40B5-9A91-325D179CCE25}" type="slidenum">
              <a:rPr lang="it-IT" smtClean="0"/>
              <a:pPr>
                <a:defRPr/>
              </a:pPr>
              <a:t>32</a:t>
            </a:fld>
            <a:endParaRPr lang="it-IT" dirty="0"/>
          </a:p>
        </p:txBody>
      </p:sp>
    </p:spTree>
  </p:cSld>
  <p:clrMapOvr>
    <a:masterClrMapping/>
  </p:clrMapOvr>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IL RUOLO DEL TAX DIRECTOR NELLA GESTIONE DEL RISCHIO FISCALE</a:t>
            </a:r>
            <a:endParaRPr lang="it-IT" dirty="0"/>
          </a:p>
        </p:txBody>
      </p:sp>
      <p:sp>
        <p:nvSpPr>
          <p:cNvPr id="3" name="Segnaposto contenuto 2"/>
          <p:cNvSpPr>
            <a:spLocks noGrp="1"/>
          </p:cNvSpPr>
          <p:nvPr>
            <p:ph sz="quarter" idx="10"/>
          </p:nvPr>
        </p:nvSpPr>
        <p:spPr/>
        <p:txBody>
          <a:bodyPr>
            <a:normAutofit/>
          </a:bodyPr>
          <a:lstStyle/>
          <a:p>
            <a:pPr marL="609600" indent="-609600" algn="just">
              <a:lnSpc>
                <a:spcPct val="80000"/>
              </a:lnSpc>
              <a:buFont typeface="Wingdings" pitchFamily="2" charset="2"/>
              <a:buNone/>
            </a:pPr>
            <a:r>
              <a:rPr lang="it-IT" sz="2000" b="1" dirty="0" smtClean="0"/>
              <a:t>PUO’ ESSERE CONTROLLATO/GESTITO IL RISCHIO?</a:t>
            </a:r>
          </a:p>
          <a:p>
            <a:pPr marL="609600" indent="-609600" algn="just">
              <a:lnSpc>
                <a:spcPct val="80000"/>
              </a:lnSpc>
              <a:buFont typeface="Wingdings" pitchFamily="2" charset="2"/>
              <a:buNone/>
            </a:pPr>
            <a:endParaRPr lang="it-IT" sz="2000" dirty="0" smtClean="0"/>
          </a:p>
          <a:p>
            <a:pPr marL="609600" indent="-609600" algn="just">
              <a:lnSpc>
                <a:spcPct val="80000"/>
              </a:lnSpc>
              <a:buFont typeface="Wingdings" pitchFamily="2" charset="2"/>
              <a:buNone/>
            </a:pPr>
            <a:endParaRPr lang="it-IT" i="1" dirty="0" smtClean="0"/>
          </a:p>
          <a:p>
            <a:pPr marL="609600" indent="-609600" algn="just">
              <a:lnSpc>
                <a:spcPct val="80000"/>
              </a:lnSpc>
              <a:buFont typeface="Wingdings" pitchFamily="2" charset="2"/>
              <a:buNone/>
            </a:pPr>
            <a:r>
              <a:rPr lang="it-IT" dirty="0" smtClean="0"/>
              <a:t>PUO’ ESSERE ANNULLATO IL RISCHIO?</a:t>
            </a:r>
          </a:p>
          <a:p>
            <a:pPr marL="609600" indent="-609600" algn="just">
              <a:lnSpc>
                <a:spcPct val="80000"/>
              </a:lnSpc>
              <a:buFont typeface="Wingdings" pitchFamily="2" charset="2"/>
              <a:buNone/>
            </a:pPr>
            <a:endParaRPr lang="it-IT" dirty="0" smtClean="0"/>
          </a:p>
          <a:p>
            <a:pPr marL="609600" indent="-609600" algn="just">
              <a:spcBef>
                <a:spcPts val="0"/>
              </a:spcBef>
              <a:buFont typeface="Wingdings" pitchFamily="2" charset="2"/>
              <a:buNone/>
            </a:pPr>
            <a:r>
              <a:rPr lang="it-IT" dirty="0" smtClean="0"/>
              <a:t>ATTENZIONE! </a:t>
            </a:r>
            <a:r>
              <a:rPr lang="it-IT" dirty="0" err="1" smtClean="0"/>
              <a:t>DI</a:t>
            </a:r>
            <a:r>
              <a:rPr lang="it-IT" dirty="0" smtClean="0"/>
              <a:t> COSA PARLIAMO? DEL RISCHIO FINALE </a:t>
            </a:r>
            <a:r>
              <a:rPr lang="it-IT" dirty="0" err="1" smtClean="0"/>
              <a:t>DI</a:t>
            </a:r>
            <a:r>
              <a:rPr lang="it-IT" dirty="0" smtClean="0"/>
              <a:t> CONDANNA NEI GIUDIZI TRIBUTARIO E PENALE O DEL RISCHIO </a:t>
            </a:r>
            <a:r>
              <a:rPr lang="it-IT" dirty="0" err="1" smtClean="0"/>
              <a:t>DI</a:t>
            </a:r>
            <a:r>
              <a:rPr lang="it-IT" dirty="0" smtClean="0"/>
              <a:t> VENIRE ACCERTATI E RINVIATI A GIUDIZIO?  </a:t>
            </a:r>
          </a:p>
          <a:p>
            <a:pPr marL="609600" indent="-609600" algn="just">
              <a:lnSpc>
                <a:spcPct val="80000"/>
              </a:lnSpc>
              <a:buFont typeface="Wingdings" pitchFamily="2" charset="2"/>
              <a:buNone/>
            </a:pPr>
            <a:endParaRPr lang="it-IT" dirty="0" smtClean="0"/>
          </a:p>
          <a:p>
            <a:pPr marL="609600" indent="-609600" algn="just">
              <a:lnSpc>
                <a:spcPct val="110000"/>
              </a:lnSpc>
              <a:spcBef>
                <a:spcPts val="0"/>
              </a:spcBef>
              <a:buFont typeface="Wingdings" pitchFamily="2" charset="2"/>
              <a:buNone/>
            </a:pPr>
            <a:r>
              <a:rPr lang="it-IT" dirty="0" smtClean="0"/>
              <a:t>UNA BUONA </a:t>
            </a:r>
            <a:r>
              <a:rPr lang="it-IT" i="1" dirty="0" smtClean="0"/>
              <a:t>TAX GOVERNANCE</a:t>
            </a:r>
            <a:r>
              <a:rPr lang="it-IT" dirty="0" smtClean="0"/>
              <a:t> PUO’ RIDURRE CONSIDEREVOLMENTE IL RISCHIO FINALE DI CONDANNA ATTRAVERSO L’ANNULLAMENTO DEI PRESUPPOSTI CHE ATTRIBUISCONO ALLA CONDOTTA RILEVANZA PENALE</a:t>
            </a:r>
          </a:p>
          <a:p>
            <a:pPr marL="609600" indent="-609600" algn="just">
              <a:lnSpc>
                <a:spcPct val="80000"/>
              </a:lnSpc>
              <a:buFont typeface="Wingdings" pitchFamily="2" charset="2"/>
              <a:buNone/>
            </a:pPr>
            <a:endParaRPr lang="it-IT" dirty="0" smtClean="0"/>
          </a:p>
          <a:p>
            <a:pPr marL="609600" indent="-609600" algn="just">
              <a:buFont typeface="Wingdings" pitchFamily="2" charset="2"/>
              <a:buNone/>
            </a:pPr>
            <a:r>
              <a:rPr lang="it-IT" dirty="0" smtClean="0"/>
              <a:t>NON PUO’ ELIMINARE IL RISCHIO </a:t>
            </a:r>
            <a:r>
              <a:rPr lang="it-IT" dirty="0" err="1" smtClean="0"/>
              <a:t>DI</a:t>
            </a:r>
            <a:r>
              <a:rPr lang="it-IT" dirty="0" smtClean="0"/>
              <a:t> SUBIRE L’ACERTAMENTO E IL RINVIO A GIUDIZIO: QUESTA E’ UNA </a:t>
            </a:r>
            <a:r>
              <a:rPr lang="it-IT" u="sng" dirty="0" smtClean="0"/>
              <a:t>VARIABILE INDIPENDENTE</a:t>
            </a:r>
          </a:p>
          <a:p>
            <a:endParaRPr lang="it-IT" dirty="0"/>
          </a:p>
        </p:txBody>
      </p:sp>
      <p:sp>
        <p:nvSpPr>
          <p:cNvPr id="4" name="Segnaposto numero diapositiva 3"/>
          <p:cNvSpPr>
            <a:spLocks noGrp="1"/>
          </p:cNvSpPr>
          <p:nvPr>
            <p:ph type="sldNum" sz="quarter" idx="11"/>
          </p:nvPr>
        </p:nvSpPr>
        <p:spPr/>
        <p:txBody>
          <a:bodyPr/>
          <a:lstStyle/>
          <a:p>
            <a:pPr>
              <a:defRPr/>
            </a:pPr>
            <a:fld id="{2E64C337-FF08-40B5-9A91-325D179CCE25}" type="slidenum">
              <a:rPr lang="it-IT" smtClean="0"/>
              <a:pPr>
                <a:defRPr/>
              </a:pPr>
              <a:t>33</a:t>
            </a:fld>
            <a:endParaRPr lang="it-IT" dirty="0"/>
          </a:p>
        </p:txBody>
      </p:sp>
    </p:spTree>
  </p:cSld>
  <p:clrMapOvr>
    <a:masterClrMapping/>
  </p:clrMapOvr>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IL RUOLO DEL TAX DIRECTOR NELLA GESTIONE DEL RISCHIO FISCALE</a:t>
            </a:r>
            <a:endParaRPr lang="it-IT" dirty="0"/>
          </a:p>
        </p:txBody>
      </p:sp>
      <p:sp>
        <p:nvSpPr>
          <p:cNvPr id="3" name="Segnaposto contenuto 2"/>
          <p:cNvSpPr>
            <a:spLocks noGrp="1"/>
          </p:cNvSpPr>
          <p:nvPr>
            <p:ph sz="quarter" idx="10"/>
          </p:nvPr>
        </p:nvSpPr>
        <p:spPr/>
        <p:txBody>
          <a:bodyPr>
            <a:normAutofit/>
          </a:bodyPr>
          <a:lstStyle/>
          <a:p>
            <a:pPr marL="0" indent="0" algn="ctr">
              <a:lnSpc>
                <a:spcPct val="90000"/>
              </a:lnSpc>
              <a:buNone/>
              <a:defRPr/>
            </a:pPr>
            <a:r>
              <a:rPr lang="it-IT" dirty="0" smtClean="0"/>
              <a:t>INDIPENDENTEMENTE DALL’ADESIONE O MENO AL REGIME DI ADEMPIMENTO COLLABORATIVO</a:t>
            </a:r>
          </a:p>
          <a:p>
            <a:pPr marL="0" indent="0" algn="ctr">
              <a:lnSpc>
                <a:spcPct val="90000"/>
              </a:lnSpc>
              <a:buNone/>
              <a:defRPr/>
            </a:pPr>
            <a:endParaRPr lang="it-IT" dirty="0"/>
          </a:p>
          <a:p>
            <a:pPr marL="0" indent="0" algn="ctr">
              <a:lnSpc>
                <a:spcPct val="90000"/>
              </a:lnSpc>
              <a:buNone/>
              <a:defRPr/>
            </a:pPr>
            <a:r>
              <a:rPr lang="it-IT" dirty="0" smtClean="0"/>
              <a:t>UN SISTEMA DI CONTROLLO INTERNO DEL RISCHIO FISCALE CHE PROCEDURALIZZI LE MODALITA’ CON CUI DEVONO AVVENIRE I FLUSSI INFORMATIVI, I COMPORTAMENTI DEI SOGGETTI COINVOLTI </a:t>
            </a:r>
          </a:p>
          <a:p>
            <a:pPr marL="0" indent="0" algn="ctr">
              <a:lnSpc>
                <a:spcPct val="90000"/>
              </a:lnSpc>
              <a:buNone/>
              <a:defRPr/>
            </a:pPr>
            <a:r>
              <a:rPr lang="it-IT" dirty="0" smtClean="0"/>
              <a:t>OLTRE AGLI ELEMENTI INDICATI DALLO SCHEMA DI DECRETO</a:t>
            </a:r>
          </a:p>
          <a:p>
            <a:pPr marL="0" indent="0" algn="ctr">
              <a:lnSpc>
                <a:spcPct val="90000"/>
              </a:lnSpc>
              <a:buNone/>
              <a:defRPr/>
            </a:pPr>
            <a:endParaRPr lang="it-IT" dirty="0"/>
          </a:p>
          <a:p>
            <a:pPr marL="0" indent="0" algn="ctr">
              <a:lnSpc>
                <a:spcPct val="90000"/>
              </a:lnSpc>
              <a:buNone/>
              <a:defRPr/>
            </a:pPr>
            <a:r>
              <a:rPr lang="it-IT" dirty="0" smtClean="0"/>
              <a:t>APPARE UN ELEMENTO DI GRANDE IMPORTANZA  </a:t>
            </a:r>
          </a:p>
          <a:p>
            <a:pPr marL="0" indent="0" algn="ctr">
              <a:lnSpc>
                <a:spcPct val="90000"/>
              </a:lnSpc>
              <a:buNone/>
              <a:defRPr/>
            </a:pPr>
            <a:endParaRPr lang="it-IT" dirty="0"/>
          </a:p>
          <a:p>
            <a:pPr marL="0" indent="0" algn="ctr">
              <a:lnSpc>
                <a:spcPct val="90000"/>
              </a:lnSpc>
              <a:buNone/>
              <a:defRPr/>
            </a:pPr>
            <a:r>
              <a:rPr lang="it-IT" dirty="0" smtClean="0"/>
              <a:t>UN PLUS CHE PUO’ MIGLIORARE LE PERFORMANCE E LA VALUTAZIONE DELL’AZIENDA SUL MERCATO</a:t>
            </a:r>
            <a:endParaRPr lang="it-IT" dirty="0"/>
          </a:p>
        </p:txBody>
      </p:sp>
      <p:sp>
        <p:nvSpPr>
          <p:cNvPr id="4" name="Segnaposto numero diapositiva 3"/>
          <p:cNvSpPr>
            <a:spLocks noGrp="1"/>
          </p:cNvSpPr>
          <p:nvPr>
            <p:ph type="sldNum" sz="quarter" idx="11"/>
          </p:nvPr>
        </p:nvSpPr>
        <p:spPr/>
        <p:txBody>
          <a:bodyPr/>
          <a:lstStyle/>
          <a:p>
            <a:pPr>
              <a:defRPr/>
            </a:pPr>
            <a:fld id="{2E64C337-FF08-40B5-9A91-325D179CCE25}" type="slidenum">
              <a:rPr lang="it-IT" smtClean="0"/>
              <a:pPr>
                <a:defRPr/>
              </a:pPr>
              <a:t>34</a:t>
            </a:fld>
            <a:endParaRPr lang="it-IT" dirty="0"/>
          </a:p>
        </p:txBody>
      </p:sp>
    </p:spTree>
    <p:extLst>
      <p:ext uri="{BB962C8B-B14F-4D97-AF65-F5344CB8AC3E}">
        <p14:creationId xmlns:p14="http://schemas.microsoft.com/office/powerpoint/2010/main" val="4029071900"/>
      </p:ext>
    </p:extLst>
  </p:cSld>
  <p:clrMapOvr>
    <a:masterClrMapping/>
  </p:clrMapOvr>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IL RUOLO DEL TAX DIRECTOR NELLA GESTIONE DEL RISCHIO FISCALE</a:t>
            </a:r>
            <a:endParaRPr lang="it-IT" dirty="0"/>
          </a:p>
        </p:txBody>
      </p:sp>
      <p:sp>
        <p:nvSpPr>
          <p:cNvPr id="3" name="Segnaposto contenuto 2"/>
          <p:cNvSpPr>
            <a:spLocks noGrp="1"/>
          </p:cNvSpPr>
          <p:nvPr>
            <p:ph sz="quarter" idx="10"/>
          </p:nvPr>
        </p:nvSpPr>
        <p:spPr/>
        <p:txBody>
          <a:bodyPr>
            <a:normAutofit fontScale="92500" lnSpcReduction="10000"/>
          </a:bodyPr>
          <a:lstStyle/>
          <a:p>
            <a:pPr marL="609600" indent="-609600" algn="just">
              <a:lnSpc>
                <a:spcPct val="80000"/>
              </a:lnSpc>
              <a:buNone/>
            </a:pPr>
            <a:r>
              <a:rPr lang="it-IT" b="1" dirty="0" smtClean="0"/>
              <a:t>OBIETTIVO : RIDUZIONE DEL RISCHIO</a:t>
            </a:r>
          </a:p>
          <a:p>
            <a:pPr marL="609600" indent="-609600" algn="just">
              <a:lnSpc>
                <a:spcPct val="80000"/>
              </a:lnSpc>
              <a:buNone/>
            </a:pPr>
            <a:endParaRPr lang="it-IT" b="1" dirty="0" smtClean="0"/>
          </a:p>
          <a:p>
            <a:pPr marL="609600" indent="-609600" algn="just">
              <a:lnSpc>
                <a:spcPct val="80000"/>
              </a:lnSpc>
              <a:buFont typeface="Wingdings" pitchFamily="2" charset="2"/>
              <a:buNone/>
            </a:pPr>
            <a:r>
              <a:rPr lang="it-IT" b="1" dirty="0" smtClean="0"/>
              <a:t>CONDIZIONE PRELIMINARE: DEFINIRE L’APPROCCIO ALLA VARIABILE FISCALE:</a:t>
            </a:r>
          </a:p>
          <a:p>
            <a:pPr marL="609600" indent="-609600" algn="just">
              <a:lnSpc>
                <a:spcPct val="80000"/>
              </a:lnSpc>
              <a:buFont typeface="Wingdings" pitchFamily="2" charset="2"/>
              <a:buNone/>
            </a:pPr>
            <a:endParaRPr lang="it-IT" dirty="0" smtClean="0"/>
          </a:p>
          <a:p>
            <a:pPr marL="609600" indent="-609600" algn="just">
              <a:lnSpc>
                <a:spcPct val="110000"/>
              </a:lnSpc>
              <a:buFont typeface="Wingdings" pitchFamily="2" charset="2"/>
              <a:buNone/>
            </a:pPr>
            <a:r>
              <a:rPr lang="it-IT" dirty="0" smtClean="0"/>
              <a:t>a)TRATTASI </a:t>
            </a:r>
            <a:r>
              <a:rPr lang="it-IT" dirty="0" err="1" smtClean="0"/>
              <a:t>DI</a:t>
            </a:r>
            <a:r>
              <a:rPr lang="it-IT" dirty="0" smtClean="0"/>
              <a:t> </a:t>
            </a:r>
            <a:r>
              <a:rPr lang="it-IT" i="1" dirty="0" smtClean="0"/>
              <a:t>SOCIAL LEVY, </a:t>
            </a:r>
            <a:r>
              <a:rPr lang="it-IT" cap="all" dirty="0" smtClean="0"/>
              <a:t>che la società ha l’obbligo di corrispondere alla comunità locale indipendentemente dal suo livello?</a:t>
            </a:r>
            <a:r>
              <a:rPr lang="it-IT" i="1" cap="all" dirty="0" smtClean="0"/>
              <a:t> </a:t>
            </a:r>
          </a:p>
          <a:p>
            <a:pPr marL="609600" indent="-609600" algn="just">
              <a:lnSpc>
                <a:spcPct val="80000"/>
              </a:lnSpc>
              <a:buFont typeface="Wingdings" pitchFamily="2" charset="2"/>
              <a:buNone/>
            </a:pPr>
            <a:endParaRPr lang="it-IT" i="1" dirty="0" smtClean="0"/>
          </a:p>
          <a:p>
            <a:pPr marL="609600" indent="-609600" algn="just">
              <a:lnSpc>
                <a:spcPct val="110000"/>
              </a:lnSpc>
              <a:buFont typeface="Wingdings" pitchFamily="2" charset="2"/>
              <a:buNone/>
            </a:pPr>
            <a:r>
              <a:rPr lang="it-IT" dirty="0" smtClean="0"/>
              <a:t>b) UN </a:t>
            </a:r>
            <a:r>
              <a:rPr lang="it-IT" i="1" dirty="0" smtClean="0"/>
              <a:t>NORMAL BUSINESS COST</a:t>
            </a:r>
            <a:r>
              <a:rPr lang="it-IT" cap="all" dirty="0" smtClean="0"/>
              <a:t>,  che la società ha l’obbligo di ridurre il più possibile sebbene nei limiti della legalità, come impegno verso i suoi azionisti? </a:t>
            </a:r>
          </a:p>
          <a:p>
            <a:endParaRPr lang="it-IT" dirty="0" smtClean="0"/>
          </a:p>
          <a:p>
            <a:r>
              <a:rPr lang="it-IT" dirty="0" smtClean="0"/>
              <a:t>L’APPROCCIO ALLA VARIABILE FISCALE DEFINISCE LO STILE DELLA SOCIETA’ NEI CONFRONTI DEL RISCHIO: LA PROPENSIONE AL RISCHIO:</a:t>
            </a:r>
          </a:p>
          <a:p>
            <a:r>
              <a:rPr lang="it-IT" dirty="0" smtClean="0"/>
              <a:t>- BASSA</a:t>
            </a:r>
          </a:p>
          <a:p>
            <a:r>
              <a:rPr lang="it-IT" dirty="0" smtClean="0"/>
              <a:t>- MEDIA</a:t>
            </a:r>
          </a:p>
          <a:p>
            <a:r>
              <a:rPr lang="it-IT" dirty="0" smtClean="0"/>
              <a:t>- ALTA</a:t>
            </a:r>
          </a:p>
          <a:p>
            <a:endParaRPr lang="it-IT" dirty="0"/>
          </a:p>
        </p:txBody>
      </p:sp>
      <p:sp>
        <p:nvSpPr>
          <p:cNvPr id="4" name="Segnaposto numero diapositiva 3"/>
          <p:cNvSpPr>
            <a:spLocks noGrp="1"/>
          </p:cNvSpPr>
          <p:nvPr>
            <p:ph type="sldNum" sz="quarter" idx="11"/>
          </p:nvPr>
        </p:nvSpPr>
        <p:spPr/>
        <p:txBody>
          <a:bodyPr/>
          <a:lstStyle/>
          <a:p>
            <a:pPr>
              <a:defRPr/>
            </a:pPr>
            <a:fld id="{2E64C337-FF08-40B5-9A91-325D179CCE25}" type="slidenum">
              <a:rPr lang="it-IT" smtClean="0"/>
              <a:pPr>
                <a:defRPr/>
              </a:pPr>
              <a:t>35</a:t>
            </a:fld>
            <a:endParaRPr lang="it-IT" dirty="0"/>
          </a:p>
        </p:txBody>
      </p:sp>
    </p:spTree>
  </p:cSld>
  <p:clrMapOvr>
    <a:masterClrMapping/>
  </p:clrMapOvr>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IL RUOLO DEL TAX DIRECTOR NELLA GESTIONE DEL RISCHIO FISCALE</a:t>
            </a:r>
            <a:endParaRPr lang="it-IT" dirty="0"/>
          </a:p>
        </p:txBody>
      </p:sp>
      <p:sp>
        <p:nvSpPr>
          <p:cNvPr id="3" name="Segnaposto contenuto 2"/>
          <p:cNvSpPr>
            <a:spLocks noGrp="1"/>
          </p:cNvSpPr>
          <p:nvPr>
            <p:ph sz="quarter" idx="10"/>
          </p:nvPr>
        </p:nvSpPr>
        <p:spPr/>
        <p:txBody>
          <a:bodyPr/>
          <a:lstStyle/>
          <a:p>
            <a:pPr algn="just">
              <a:lnSpc>
                <a:spcPct val="80000"/>
              </a:lnSpc>
              <a:buFont typeface="Wingdings" pitchFamily="2" charset="2"/>
              <a:buNone/>
            </a:pPr>
            <a:r>
              <a:rPr lang="it-IT" dirty="0" err="1" smtClean="0"/>
              <a:t>RISPOSTA…</a:t>
            </a:r>
            <a:r>
              <a:rPr lang="it-IT" b="1" dirty="0" smtClean="0"/>
              <a:t> </a:t>
            </a:r>
            <a:r>
              <a:rPr lang="it-IT" dirty="0" smtClean="0"/>
              <a:t>L’APPROCCIO ALLA VARIABILE FISCALE:</a:t>
            </a:r>
          </a:p>
          <a:p>
            <a:pPr algn="just">
              <a:lnSpc>
                <a:spcPct val="80000"/>
              </a:lnSpc>
              <a:buFont typeface="Wingdings" pitchFamily="2" charset="2"/>
              <a:buNone/>
            </a:pPr>
            <a:r>
              <a:rPr lang="it-IT" dirty="0" smtClean="0"/>
              <a:t>“</a:t>
            </a:r>
            <a:r>
              <a:rPr lang="it-IT" i="1" dirty="0" smtClean="0"/>
              <a:t>Le imprese dovrebbero contribuire alle finanze pubbliche dello Stato ospitante mediante l’adempimento tempestivo degli obblighi tributari. In particolare,le imprese dovrebbero rispettare sia il dato letterale sia lo spirito delle leggi e dei regolamenti degli Stati in cui operano. Il rispetto dello spirito della legge richiede alle imprese di comprendere e seguire l’intento del legislatore. Non è necessario che l’impresa proceda a versamenti ulteriori rispetto a quelli richiesti in conformità a tale interpretazione. La </a:t>
            </a:r>
            <a:r>
              <a:rPr lang="it-IT" b="1" i="1" dirty="0" err="1" smtClean="0"/>
              <a:t>tax</a:t>
            </a:r>
            <a:r>
              <a:rPr lang="it-IT" b="1" i="1" dirty="0" smtClean="0"/>
              <a:t> </a:t>
            </a:r>
            <a:r>
              <a:rPr lang="it-IT" b="1" i="1" dirty="0" err="1" smtClean="0"/>
              <a:t>compliance</a:t>
            </a:r>
            <a:r>
              <a:rPr lang="it-IT" i="1" dirty="0" smtClean="0"/>
              <a:t> include tutte quelle misure in grado di fornire alle Autorità competenti informazioni tempestive e rilevanti, o richieste dalla legge, ai fini della corretta determinazione delle imposte da accertarsi in relazione alle attività svolte e alle prassi sul transfer </a:t>
            </a:r>
            <a:r>
              <a:rPr lang="it-IT" i="1" dirty="0" err="1" smtClean="0"/>
              <a:t>pricing</a:t>
            </a:r>
            <a:r>
              <a:rPr lang="it-IT" i="1" dirty="0" smtClean="0"/>
              <a:t> conformi al principio della libera concorrenza”. </a:t>
            </a:r>
          </a:p>
          <a:p>
            <a:pPr algn="just">
              <a:lnSpc>
                <a:spcPct val="80000"/>
              </a:lnSpc>
              <a:buFont typeface="Wingdings" pitchFamily="2" charset="2"/>
              <a:buNone/>
            </a:pPr>
            <a:endParaRPr lang="it-IT" dirty="0" smtClean="0"/>
          </a:p>
          <a:p>
            <a:pPr algn="just">
              <a:lnSpc>
                <a:spcPct val="80000"/>
              </a:lnSpc>
              <a:buFont typeface="Wingdings" pitchFamily="2" charset="2"/>
              <a:buNone/>
            </a:pPr>
            <a:r>
              <a:rPr lang="it-IT" i="1" dirty="0" smtClean="0"/>
              <a:t>OECD </a:t>
            </a:r>
            <a:r>
              <a:rPr lang="it-IT" i="1" dirty="0" err="1" smtClean="0"/>
              <a:t>Guidelines</a:t>
            </a:r>
            <a:r>
              <a:rPr lang="it-IT" i="1" dirty="0" smtClean="0"/>
              <a:t> </a:t>
            </a:r>
            <a:r>
              <a:rPr lang="it-IT" i="1" dirty="0" err="1" smtClean="0"/>
              <a:t>for</a:t>
            </a:r>
            <a:r>
              <a:rPr lang="it-IT" i="1" dirty="0" smtClean="0"/>
              <a:t> </a:t>
            </a:r>
            <a:r>
              <a:rPr lang="it-IT" i="1" dirty="0" err="1" smtClean="0"/>
              <a:t>Multinational</a:t>
            </a:r>
            <a:r>
              <a:rPr lang="it-IT" i="1" dirty="0" smtClean="0"/>
              <a:t> </a:t>
            </a:r>
            <a:r>
              <a:rPr lang="it-IT" i="1" dirty="0" err="1" smtClean="0"/>
              <a:t>Enterprises</a:t>
            </a:r>
            <a:r>
              <a:rPr lang="it-IT" dirty="0" smtClean="0"/>
              <a:t>, 2011,Raccomandazione XI </a:t>
            </a:r>
          </a:p>
          <a:p>
            <a:endParaRPr lang="it-IT" dirty="0"/>
          </a:p>
        </p:txBody>
      </p:sp>
      <p:sp>
        <p:nvSpPr>
          <p:cNvPr id="4" name="Segnaposto numero diapositiva 3"/>
          <p:cNvSpPr>
            <a:spLocks noGrp="1"/>
          </p:cNvSpPr>
          <p:nvPr>
            <p:ph type="sldNum" sz="quarter" idx="11"/>
          </p:nvPr>
        </p:nvSpPr>
        <p:spPr/>
        <p:txBody>
          <a:bodyPr/>
          <a:lstStyle/>
          <a:p>
            <a:pPr>
              <a:defRPr/>
            </a:pPr>
            <a:fld id="{2E64C337-FF08-40B5-9A91-325D179CCE25}" type="slidenum">
              <a:rPr lang="it-IT" smtClean="0"/>
              <a:pPr>
                <a:defRPr/>
              </a:pPr>
              <a:t>36</a:t>
            </a:fld>
            <a:endParaRPr lang="it-IT" dirty="0"/>
          </a:p>
        </p:txBody>
      </p:sp>
    </p:spTree>
  </p:cSld>
  <p:clrMapOvr>
    <a:masterClrMapping/>
  </p:clrMapOvr>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755576" y="260648"/>
            <a:ext cx="8143931" cy="939784"/>
          </a:xfrm>
        </p:spPr>
        <p:txBody>
          <a:bodyPr/>
          <a:lstStyle/>
          <a:p>
            <a:r>
              <a:rPr lang="it-IT" dirty="0" smtClean="0"/>
              <a:t>IL RUOLO DEL TAX DIRECTOR NELLA GESTIONE DEL RISCHIO FISCALE</a:t>
            </a:r>
            <a:endParaRPr lang="it-IT" dirty="0"/>
          </a:p>
        </p:txBody>
      </p:sp>
      <p:sp>
        <p:nvSpPr>
          <p:cNvPr id="3" name="Segnaposto contenuto 2"/>
          <p:cNvSpPr>
            <a:spLocks noGrp="1"/>
          </p:cNvSpPr>
          <p:nvPr>
            <p:ph sz="quarter" idx="10"/>
          </p:nvPr>
        </p:nvSpPr>
        <p:spPr/>
        <p:txBody>
          <a:bodyPr>
            <a:normAutofit lnSpcReduction="10000"/>
          </a:bodyPr>
          <a:lstStyle/>
          <a:p>
            <a:r>
              <a:rPr lang="it-IT" dirty="0" smtClean="0">
                <a:effectLst>
                  <a:outerShdw blurRad="38100" dist="38100" dir="2700000" algn="tl">
                    <a:srgbClr val="FFFFFF"/>
                  </a:outerShdw>
                </a:effectLst>
              </a:rPr>
              <a:t>L’APPROCCIO COMPLESSIVO ALLA “GESTIONE DEL RISCHIO FISCALE” DOVRA’ ESSERE IN LARGA PARTE DIVERSO DA QUELLO SEGUITO DALLE AZIENDE AI FINI DEL </a:t>
            </a:r>
            <a:r>
              <a:rPr lang="it-IT" dirty="0" err="1" smtClean="0">
                <a:effectLst>
                  <a:outerShdw blurRad="38100" dist="38100" dir="2700000" algn="tl">
                    <a:srgbClr val="FFFFFF"/>
                  </a:outerShdw>
                </a:effectLst>
              </a:rPr>
              <a:t>D.Lgs.</a:t>
            </a:r>
            <a:r>
              <a:rPr lang="it-IT" dirty="0" smtClean="0">
                <a:effectLst>
                  <a:outerShdw blurRad="38100" dist="38100" dir="2700000" algn="tl">
                    <a:srgbClr val="FFFFFF"/>
                  </a:outerShdw>
                </a:effectLst>
              </a:rPr>
              <a:t> 231/2001.</a:t>
            </a:r>
          </a:p>
          <a:p>
            <a:endParaRPr lang="it-IT" dirty="0" smtClean="0">
              <a:effectLst>
                <a:outerShdw blurRad="38100" dist="38100" dir="2700000" algn="tl">
                  <a:srgbClr val="FFFFFF"/>
                </a:outerShdw>
              </a:effectLst>
            </a:endParaRPr>
          </a:p>
          <a:p>
            <a:r>
              <a:rPr lang="it-IT" cap="all" dirty="0" smtClean="0">
                <a:effectLst>
                  <a:outerShdw blurRad="38100" dist="38100" dir="2700000" algn="tl">
                    <a:srgbClr val="FFFFFF"/>
                  </a:outerShdw>
                </a:effectLst>
              </a:rPr>
              <a:t>Oggi il rischio fiscale viene inquadrato tra:</a:t>
            </a:r>
          </a:p>
          <a:p>
            <a:r>
              <a:rPr lang="it-IT" cap="all" dirty="0" smtClean="0">
                <a:effectLst>
                  <a:outerShdw blurRad="38100" dist="38100" dir="2700000" algn="tl">
                    <a:srgbClr val="FFFFFF"/>
                  </a:outerShdw>
                </a:effectLst>
              </a:rPr>
              <a:t>Rischi esterni: “normativa” : rischi connessi all’evoluzione della normativa applicabile al business della società con impatti su competitività e sui risultati economico – finanziari;</a:t>
            </a:r>
          </a:p>
          <a:p>
            <a:r>
              <a:rPr lang="it-IT" cap="all" dirty="0" smtClean="0">
                <a:effectLst>
                  <a:outerShdw blurRad="38100" dist="38100" dir="2700000" algn="tl">
                    <a:srgbClr val="FFFFFF"/>
                  </a:outerShdw>
                </a:effectLst>
              </a:rPr>
              <a:t>Rischi operativi: “contenziosi”: rischi che la risoluzione di controversie fiscali a danno della società determini il pagamento di maggiori imposte e di sanzioni;</a:t>
            </a:r>
          </a:p>
          <a:p>
            <a:r>
              <a:rPr lang="it-IT" cap="all" dirty="0" smtClean="0">
                <a:effectLst>
                  <a:outerShdw blurRad="38100" dist="38100" dir="2700000" algn="tl">
                    <a:srgbClr val="FFFFFF"/>
                  </a:outerShdw>
                </a:effectLst>
              </a:rPr>
              <a:t>Rischi di </a:t>
            </a:r>
            <a:r>
              <a:rPr lang="it-IT" cap="all" dirty="0" err="1" smtClean="0">
                <a:effectLst>
                  <a:outerShdw blurRad="38100" dist="38100" dir="2700000" algn="tl">
                    <a:srgbClr val="FFFFFF"/>
                  </a:outerShdw>
                </a:effectLst>
              </a:rPr>
              <a:t>governance</a:t>
            </a:r>
            <a:r>
              <a:rPr lang="it-IT" cap="all" dirty="0" smtClean="0">
                <a:effectLst>
                  <a:outerShdw blurRad="38100" dist="38100" dir="2700000" algn="tl">
                    <a:srgbClr val="FFFFFF"/>
                  </a:outerShdw>
                </a:effectLst>
              </a:rPr>
              <a:t> e di </a:t>
            </a:r>
            <a:r>
              <a:rPr lang="it-IT" cap="all" dirty="0" err="1" smtClean="0">
                <a:effectLst>
                  <a:outerShdw blurRad="38100" dist="38100" dir="2700000" algn="tl">
                    <a:srgbClr val="FFFFFF"/>
                  </a:outerShdw>
                </a:effectLst>
              </a:rPr>
              <a:t>compliance</a:t>
            </a:r>
            <a:r>
              <a:rPr lang="it-IT" cap="all" dirty="0" smtClean="0">
                <a:effectLst>
                  <a:outerShdw blurRad="38100" dist="38100" dir="2700000" algn="tl">
                    <a:srgbClr val="FFFFFF"/>
                  </a:outerShdw>
                </a:effectLst>
              </a:rPr>
              <a:t>: “fiscale”: rischi legati alla possibilità che la società non agisca in linea con le disposizioni nazionali e/o internazionali.</a:t>
            </a:r>
          </a:p>
          <a:p>
            <a:endParaRPr lang="it-IT" cap="all" dirty="0" smtClean="0"/>
          </a:p>
          <a:p>
            <a:r>
              <a:rPr lang="it-IT" u="sng" cap="all" dirty="0" smtClean="0"/>
              <a:t>Questo approccio va bene per la fase del “</a:t>
            </a:r>
            <a:r>
              <a:rPr lang="it-IT" b="1" u="sng" cap="all" dirty="0" smtClean="0"/>
              <a:t>controllo</a:t>
            </a:r>
            <a:r>
              <a:rPr lang="it-IT" u="sng" cap="all" dirty="0" smtClean="0"/>
              <a:t>” a posteriori del rispetto delle procedure.</a:t>
            </a:r>
            <a:endParaRPr lang="it-IT" u="sng" cap="all" dirty="0"/>
          </a:p>
        </p:txBody>
      </p:sp>
      <p:sp>
        <p:nvSpPr>
          <p:cNvPr id="4" name="Segnaposto numero diapositiva 3"/>
          <p:cNvSpPr>
            <a:spLocks noGrp="1"/>
          </p:cNvSpPr>
          <p:nvPr>
            <p:ph type="sldNum" sz="quarter" idx="11"/>
          </p:nvPr>
        </p:nvSpPr>
        <p:spPr/>
        <p:txBody>
          <a:bodyPr/>
          <a:lstStyle/>
          <a:p>
            <a:pPr>
              <a:defRPr/>
            </a:pPr>
            <a:fld id="{2E64C337-FF08-40B5-9A91-325D179CCE25}" type="slidenum">
              <a:rPr lang="it-IT" smtClean="0"/>
              <a:pPr>
                <a:defRPr/>
              </a:pPr>
              <a:t>37</a:t>
            </a:fld>
            <a:endParaRPr lang="it-IT" dirty="0"/>
          </a:p>
        </p:txBody>
      </p:sp>
    </p:spTree>
  </p:cSld>
  <p:clrMapOvr>
    <a:masterClrMapping/>
  </p:clrMapOvr>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IL RUOLO DEL TAX DIRECTOR NELLA GESTIONE DEL RISCHIO FISCALE</a:t>
            </a:r>
            <a:endParaRPr lang="it-IT" dirty="0"/>
          </a:p>
        </p:txBody>
      </p:sp>
      <p:sp>
        <p:nvSpPr>
          <p:cNvPr id="3" name="Segnaposto contenuto 2"/>
          <p:cNvSpPr>
            <a:spLocks noGrp="1"/>
          </p:cNvSpPr>
          <p:nvPr>
            <p:ph sz="quarter" idx="10"/>
          </p:nvPr>
        </p:nvSpPr>
        <p:spPr/>
        <p:txBody>
          <a:bodyPr/>
          <a:lstStyle/>
          <a:p>
            <a:r>
              <a:rPr lang="it-IT" cap="all" dirty="0" smtClean="0"/>
              <a:t>Il rischio fiscale dovrebbe essere considerato come qualcosa di diverso da quelli oggi descritti: un rischio operativo ampio con forte valenza strategica</a:t>
            </a:r>
          </a:p>
          <a:p>
            <a:endParaRPr lang="it-IT" cap="all" dirty="0" smtClean="0"/>
          </a:p>
          <a:p>
            <a:r>
              <a:rPr lang="it-IT" u="sng" cap="all" dirty="0" smtClean="0"/>
              <a:t>Per le fasi della “</a:t>
            </a:r>
            <a:r>
              <a:rPr lang="it-IT" b="1" u="sng" cap="all" dirty="0" smtClean="0"/>
              <a:t>gestione</a:t>
            </a:r>
            <a:r>
              <a:rPr lang="it-IT" u="sng" cap="all" dirty="0" smtClean="0"/>
              <a:t>” e della determinazione di responsabilità”, quello che conta realmente, sono:</a:t>
            </a:r>
          </a:p>
          <a:p>
            <a:endParaRPr lang="it-IT" cap="all" dirty="0" smtClean="0"/>
          </a:p>
          <a:p>
            <a:endParaRPr lang="it-IT" cap="all" dirty="0" smtClean="0"/>
          </a:p>
          <a:p>
            <a:r>
              <a:rPr lang="it-IT" sz="2800" cap="all" dirty="0" smtClean="0"/>
              <a:t>IL COINVOLGIMENTO – PARERE - DEL TAX DIRECTOR SU OGNI TIPO </a:t>
            </a:r>
            <a:r>
              <a:rPr lang="it-IT" sz="2800" cap="all" dirty="0" err="1" smtClean="0"/>
              <a:t>DI</a:t>
            </a:r>
            <a:r>
              <a:rPr lang="it-IT" sz="2800" cap="all" dirty="0" smtClean="0"/>
              <a:t> OPERAZIONE CORRENTE E STRAORDINARIA .</a:t>
            </a:r>
          </a:p>
          <a:p>
            <a:endParaRPr lang="it-IT" cap="all" dirty="0" smtClean="0"/>
          </a:p>
          <a:p>
            <a:endParaRPr lang="it-IT" dirty="0"/>
          </a:p>
        </p:txBody>
      </p:sp>
      <p:sp>
        <p:nvSpPr>
          <p:cNvPr id="4" name="Segnaposto numero diapositiva 3"/>
          <p:cNvSpPr>
            <a:spLocks noGrp="1"/>
          </p:cNvSpPr>
          <p:nvPr>
            <p:ph type="sldNum" sz="quarter" idx="11"/>
          </p:nvPr>
        </p:nvSpPr>
        <p:spPr/>
        <p:txBody>
          <a:bodyPr/>
          <a:lstStyle/>
          <a:p>
            <a:pPr>
              <a:defRPr/>
            </a:pPr>
            <a:fld id="{2E64C337-FF08-40B5-9A91-325D179CCE25}" type="slidenum">
              <a:rPr lang="it-IT" smtClean="0"/>
              <a:pPr>
                <a:defRPr/>
              </a:pPr>
              <a:t>38</a:t>
            </a:fld>
            <a:endParaRPr lang="it-IT" dirty="0"/>
          </a:p>
        </p:txBody>
      </p:sp>
    </p:spTree>
  </p:cSld>
  <p:clrMapOvr>
    <a:masterClrMapping/>
  </p:clrMapOvr>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827584" y="260648"/>
            <a:ext cx="8143931" cy="939784"/>
          </a:xfrm>
        </p:spPr>
        <p:txBody>
          <a:bodyPr/>
          <a:lstStyle/>
          <a:p>
            <a:r>
              <a:rPr lang="it-IT" dirty="0" smtClean="0"/>
              <a:t>IL RUOLO DEL TAX DIRECTOR NELLA GESTIONE DEL RISCHIO FISCALE</a:t>
            </a:r>
            <a:endParaRPr lang="it-IT" dirty="0"/>
          </a:p>
        </p:txBody>
      </p:sp>
      <p:sp>
        <p:nvSpPr>
          <p:cNvPr id="3" name="Segnaposto contenuto 2"/>
          <p:cNvSpPr>
            <a:spLocks noGrp="1"/>
          </p:cNvSpPr>
          <p:nvPr>
            <p:ph sz="quarter" idx="10"/>
          </p:nvPr>
        </p:nvSpPr>
        <p:spPr/>
        <p:txBody>
          <a:bodyPr>
            <a:normAutofit/>
          </a:bodyPr>
          <a:lstStyle/>
          <a:p>
            <a:pPr>
              <a:buNone/>
            </a:pPr>
            <a:r>
              <a:rPr lang="it-IT" u="sng" cap="all" dirty="0" smtClean="0"/>
              <a:t>PER L’ASSUNZIONE DELLE RESPONSABILITA’ , FONDAMENTALE E’ LA </a:t>
            </a:r>
            <a:r>
              <a:rPr lang="it-IT" b="1" u="sng" cap="all" dirty="0" smtClean="0"/>
              <a:t>COLLOCAZIONE FUNZIONALE DEL TAX DIRECTOR</a:t>
            </a:r>
          </a:p>
          <a:p>
            <a:endParaRPr lang="it-IT" cap="all" dirty="0" smtClean="0"/>
          </a:p>
          <a:p>
            <a:r>
              <a:rPr lang="it-IT" cap="all" dirty="0" smtClean="0"/>
              <a:t>Ecco perché la funzione fiscale dovrebbe essere una diretta emanazione del </a:t>
            </a:r>
            <a:r>
              <a:rPr lang="it-IT" cap="all" dirty="0" err="1" smtClean="0"/>
              <a:t>CdA</a:t>
            </a:r>
            <a:r>
              <a:rPr lang="it-IT" cap="all" dirty="0" smtClean="0"/>
              <a:t> dell’azienda, e il </a:t>
            </a:r>
            <a:r>
              <a:rPr lang="it-IT" cap="all" dirty="0" err="1" smtClean="0"/>
              <a:t>tax</a:t>
            </a:r>
            <a:r>
              <a:rPr lang="it-IT" cap="all" dirty="0" smtClean="0"/>
              <a:t> DIRECTOR dovrebbe assumere una posizione che potremmo definire di </a:t>
            </a:r>
            <a:r>
              <a:rPr lang="it-IT" b="1" i="1" cap="all" dirty="0" err="1" smtClean="0"/>
              <a:t>Chief</a:t>
            </a:r>
            <a:r>
              <a:rPr lang="it-IT" b="1" i="1" cap="all" dirty="0" smtClean="0"/>
              <a:t> Tax </a:t>
            </a:r>
            <a:r>
              <a:rPr lang="it-IT" b="1" i="1" cap="all" dirty="0" err="1" smtClean="0"/>
              <a:t>Officier</a:t>
            </a:r>
            <a:r>
              <a:rPr lang="it-IT" b="1" i="1" cap="all" dirty="0" smtClean="0"/>
              <a:t>:</a:t>
            </a:r>
          </a:p>
          <a:p>
            <a:endParaRPr lang="it-IT" i="1" cap="all" dirty="0" smtClean="0"/>
          </a:p>
          <a:p>
            <a:r>
              <a:rPr lang="it-IT" cap="all" dirty="0" smtClean="0"/>
              <a:t>- dal CTO devono transitare tutte le operazioni ordinarie e straordinarie della società;</a:t>
            </a:r>
          </a:p>
          <a:p>
            <a:endParaRPr lang="it-IT" cap="all" dirty="0" smtClean="0"/>
          </a:p>
          <a:p>
            <a:r>
              <a:rPr lang="it-IT" u="sng" cap="all" dirty="0" smtClean="0"/>
              <a:t>- dal CTO devono transitare tutti i documenti rilevanti della società, quali i verbali del CDA e del Comitato esecutivo (ove presente), sempre analizzati dai funzionari dell’amministrazione finanziaria. </a:t>
            </a:r>
          </a:p>
          <a:p>
            <a:endParaRPr lang="it-IT" cap="all" dirty="0" smtClean="0"/>
          </a:p>
        </p:txBody>
      </p:sp>
      <p:sp>
        <p:nvSpPr>
          <p:cNvPr id="4" name="Segnaposto numero diapositiva 3"/>
          <p:cNvSpPr>
            <a:spLocks noGrp="1"/>
          </p:cNvSpPr>
          <p:nvPr>
            <p:ph type="sldNum" sz="quarter" idx="11"/>
          </p:nvPr>
        </p:nvSpPr>
        <p:spPr/>
        <p:txBody>
          <a:bodyPr/>
          <a:lstStyle/>
          <a:p>
            <a:pPr>
              <a:defRPr/>
            </a:pPr>
            <a:fld id="{2E64C337-FF08-40B5-9A91-325D179CCE25}" type="slidenum">
              <a:rPr lang="it-IT" smtClean="0"/>
              <a:pPr>
                <a:defRPr/>
              </a:pPr>
              <a:t>39</a:t>
            </a:fld>
            <a:endParaRPr lang="it-IT" dirty="0"/>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9" name="Title 1"/>
          <p:cNvSpPr>
            <a:spLocks noGrp="1"/>
          </p:cNvSpPr>
          <p:nvPr>
            <p:ph type="title"/>
          </p:nvPr>
        </p:nvSpPr>
        <p:spPr>
          <a:xfrm>
            <a:off x="785813" y="274638"/>
            <a:ext cx="8250683" cy="1210146"/>
          </a:xfrm>
        </p:spPr>
        <p:txBody>
          <a:bodyPr>
            <a:normAutofit fontScale="90000"/>
          </a:bodyPr>
          <a:lstStyle/>
          <a:p>
            <a:pPr algn="ctr"/>
            <a:r>
              <a:rPr lang="it-IT" sz="3200" dirty="0" smtClean="0"/>
              <a:t>Premessa</a:t>
            </a:r>
            <a:br>
              <a:rPr lang="it-IT" sz="3200" dirty="0" smtClean="0"/>
            </a:br>
            <a:r>
              <a:rPr lang="it-IT" sz="3200" dirty="0" smtClean="0"/>
              <a:t>Su cosa si basa la gestione dei rapporti col Fisco?</a:t>
            </a:r>
            <a:endParaRPr lang="en-GB" sz="3200" dirty="0" smtClean="0"/>
          </a:p>
        </p:txBody>
      </p:sp>
      <p:sp>
        <p:nvSpPr>
          <p:cNvPr id="12290" name="Content Placeholder 2"/>
          <p:cNvSpPr>
            <a:spLocks noGrp="1"/>
          </p:cNvSpPr>
          <p:nvPr>
            <p:ph sz="quarter" idx="10"/>
          </p:nvPr>
        </p:nvSpPr>
        <p:spPr>
          <a:xfrm>
            <a:off x="785787" y="1916832"/>
            <a:ext cx="8106693" cy="4441106"/>
          </a:xfrm>
        </p:spPr>
        <p:txBody>
          <a:bodyPr>
            <a:normAutofit/>
          </a:bodyPr>
          <a:lstStyle/>
          <a:p>
            <a:pPr algn="just">
              <a:lnSpc>
                <a:spcPct val="90000"/>
              </a:lnSpc>
              <a:defRPr/>
            </a:pPr>
            <a:r>
              <a:rPr lang="it-IT" dirty="0"/>
              <a:t>Trasparenza” e “fiducia” ? </a:t>
            </a:r>
          </a:p>
          <a:p>
            <a:pPr algn="just">
              <a:lnSpc>
                <a:spcPct val="90000"/>
              </a:lnSpc>
              <a:defRPr/>
            </a:pPr>
            <a:endParaRPr lang="it-IT" dirty="0"/>
          </a:p>
          <a:p>
            <a:pPr algn="just">
              <a:lnSpc>
                <a:spcPct val="90000"/>
              </a:lnSpc>
              <a:defRPr/>
            </a:pPr>
            <a:r>
              <a:rPr lang="it-IT" dirty="0"/>
              <a:t>Ma come viene determinato il livello di rischio?</a:t>
            </a:r>
          </a:p>
          <a:p>
            <a:pPr algn="just">
              <a:lnSpc>
                <a:spcPct val="90000"/>
              </a:lnSpc>
              <a:defRPr/>
            </a:pPr>
            <a:r>
              <a:rPr lang="it-IT" dirty="0"/>
              <a:t>C’è la partecipazione del contribuente</a:t>
            </a:r>
            <a:r>
              <a:rPr lang="it-IT" dirty="0" smtClean="0"/>
              <a:t>?</a:t>
            </a:r>
          </a:p>
          <a:p>
            <a:pPr algn="just">
              <a:lnSpc>
                <a:spcPct val="90000"/>
              </a:lnSpc>
              <a:defRPr/>
            </a:pPr>
            <a:endParaRPr lang="it-IT" dirty="0"/>
          </a:p>
          <a:p>
            <a:pPr marL="0" indent="0" algn="just">
              <a:lnSpc>
                <a:spcPct val="90000"/>
              </a:lnSpc>
              <a:buNone/>
              <a:defRPr/>
            </a:pPr>
            <a:r>
              <a:rPr lang="it-IT" dirty="0" smtClean="0"/>
              <a:t>NESSUNA TRACCIA NELLA CIRCOLARE DELL’AGENZIA ENTRATE N. 16/e DEL 28.4.2016 «Anno 2016 – Prevenzione e contrasto all’evasione – Indirizzi operativi.</a:t>
            </a:r>
          </a:p>
          <a:p>
            <a:pPr marL="0" indent="0" algn="just">
              <a:lnSpc>
                <a:spcPct val="90000"/>
              </a:lnSpc>
              <a:buNone/>
              <a:defRPr/>
            </a:pPr>
            <a:endParaRPr lang="it-IT" dirty="0"/>
          </a:p>
          <a:p>
            <a:pPr marL="0" indent="0" algn="just">
              <a:lnSpc>
                <a:spcPct val="90000"/>
              </a:lnSpc>
              <a:buNone/>
              <a:defRPr/>
            </a:pPr>
            <a:r>
              <a:rPr lang="it-IT" dirty="0" smtClean="0"/>
              <a:t>REVISIONE DELLA DISCIPLINA PREVISTA DALL’ART. 6, L.11.3.2014, N. 23: DELEGA SCADUTA</a:t>
            </a:r>
          </a:p>
          <a:p>
            <a:pPr marL="0" indent="0" algn="just">
              <a:lnSpc>
                <a:spcPct val="90000"/>
              </a:lnSpc>
              <a:buNone/>
              <a:defRPr/>
            </a:pPr>
            <a:endParaRPr lang="it-IT" dirty="0"/>
          </a:p>
          <a:p>
            <a:pPr marL="0" indent="0" algn="just">
              <a:lnSpc>
                <a:spcPct val="90000"/>
              </a:lnSpc>
              <a:buNone/>
              <a:defRPr/>
            </a:pPr>
            <a:endParaRPr lang="it-IT" dirty="0" smtClean="0"/>
          </a:p>
          <a:p>
            <a:pPr marL="0" indent="0" algn="just">
              <a:lnSpc>
                <a:spcPct val="90000"/>
              </a:lnSpc>
              <a:buNone/>
              <a:defRPr/>
            </a:pPr>
            <a:endParaRPr lang="it-IT" dirty="0"/>
          </a:p>
          <a:p>
            <a:pPr marL="0" indent="0" algn="just">
              <a:lnSpc>
                <a:spcPct val="90000"/>
              </a:lnSpc>
              <a:buNone/>
              <a:defRPr/>
            </a:pPr>
            <a:endParaRPr lang="it-IT" dirty="0"/>
          </a:p>
        </p:txBody>
      </p:sp>
      <p:sp>
        <p:nvSpPr>
          <p:cNvPr id="12291" name="Slide Number Placeholder 3"/>
          <p:cNvSpPr>
            <a:spLocks noGrp="1"/>
          </p:cNvSpPr>
          <p:nvPr>
            <p:ph type="sldNum" sz="quarter" idx="11"/>
          </p:nvPr>
        </p:nvSpPr>
        <p:spPr bwMode="auto">
          <a:noFill/>
          <a:ln>
            <a:miter lim="800000"/>
            <a:headEnd/>
            <a:tailEnd/>
          </a:ln>
        </p:spPr>
        <p:txBody>
          <a:bodyPr vert="horz" wrap="square" lIns="91440" tIns="45720" rIns="91440" bIns="45720" numCol="1" anchor="t" anchorCtr="0" compatLnSpc="1">
            <a:prstTxWarp prst="textNoShape">
              <a:avLst/>
            </a:prstTxWarp>
          </a:bodyPr>
          <a:lstStyle/>
          <a:p>
            <a:fld id="{A35DCB84-1883-402B-9866-E0179E4E0F53}" type="slidenum">
              <a:rPr lang="it-IT">
                <a:latin typeface="Arial" charset="0"/>
                <a:cs typeface="Arial" charset="0"/>
              </a:rPr>
              <a:pPr/>
              <a:t>4</a:t>
            </a:fld>
            <a:endParaRPr lang="it-IT">
              <a:latin typeface="Arial" charset="0"/>
              <a:cs typeface="Arial" charset="0"/>
            </a:endParaRPr>
          </a:p>
        </p:txBody>
      </p:sp>
    </p:spTree>
    <p:extLst>
      <p:ext uri="{BB962C8B-B14F-4D97-AF65-F5344CB8AC3E}">
        <p14:creationId xmlns:p14="http://schemas.microsoft.com/office/powerpoint/2010/main" val="3793442810"/>
      </p:ext>
    </p:extLst>
  </p:cSld>
  <p:clrMapOvr>
    <a:masterClrMapping/>
  </p:clrMapOvr>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IL RUOLO DEL TAX DIRECTOR NELLA GESTIONE DEL RISCHIO FISCALE</a:t>
            </a:r>
            <a:endParaRPr lang="it-IT" dirty="0"/>
          </a:p>
        </p:txBody>
      </p:sp>
      <p:sp>
        <p:nvSpPr>
          <p:cNvPr id="3" name="Segnaposto contenuto 2"/>
          <p:cNvSpPr>
            <a:spLocks noGrp="1"/>
          </p:cNvSpPr>
          <p:nvPr>
            <p:ph sz="quarter" idx="10"/>
          </p:nvPr>
        </p:nvSpPr>
        <p:spPr/>
        <p:txBody>
          <a:bodyPr/>
          <a:lstStyle/>
          <a:p>
            <a:endParaRPr lang="it-IT" cap="all" dirty="0" smtClean="0"/>
          </a:p>
          <a:p>
            <a:r>
              <a:rPr lang="it-IT" cap="all" dirty="0" smtClean="0"/>
              <a:t>La funzione fiscale non può essere considerata un semplice “centro di costo”, ma un vero e proprio “centro di ricavo” in grado di apportare valore all’impresa. Un </a:t>
            </a:r>
            <a:r>
              <a:rPr lang="it-IT" i="1" cap="all" dirty="0" smtClean="0"/>
              <a:t>CTO</a:t>
            </a:r>
            <a:r>
              <a:rPr lang="it-IT" cap="all" dirty="0" smtClean="0"/>
              <a:t> con una visione globale del </a:t>
            </a:r>
            <a:r>
              <a:rPr lang="it-IT" i="1" cap="all" dirty="0" smtClean="0"/>
              <a:t>business </a:t>
            </a:r>
            <a:r>
              <a:rPr lang="it-IT" cap="all" dirty="0" smtClean="0"/>
              <a:t>non sarà solo in grado di adempiere alla gestione ordinaria, quotidiana, del</a:t>
            </a:r>
            <a:r>
              <a:rPr lang="it-IT" i="1" cap="all" dirty="0" smtClean="0"/>
              <a:t> business, </a:t>
            </a:r>
            <a:r>
              <a:rPr lang="it-IT" cap="all" dirty="0" smtClean="0"/>
              <a:t>ma di contribuire al suo sviluppo. </a:t>
            </a:r>
          </a:p>
          <a:p>
            <a:endParaRPr lang="it-IT" cap="all" dirty="0" smtClean="0"/>
          </a:p>
          <a:p>
            <a:r>
              <a:rPr lang="it-IT" cap="all" dirty="0" smtClean="0"/>
              <a:t>Ecco, allora, che per una buona</a:t>
            </a:r>
            <a:r>
              <a:rPr lang="it-IT" i="1" cap="all" dirty="0" smtClean="0"/>
              <a:t> </a:t>
            </a:r>
            <a:r>
              <a:rPr lang="it-IT" i="1" cap="all" dirty="0" err="1" smtClean="0"/>
              <a:t>tax</a:t>
            </a:r>
            <a:r>
              <a:rPr lang="it-IT" i="1" cap="all" dirty="0" smtClean="0"/>
              <a:t> </a:t>
            </a:r>
            <a:r>
              <a:rPr lang="it-IT" i="1" cap="all" dirty="0" err="1" smtClean="0"/>
              <a:t>governance</a:t>
            </a:r>
            <a:r>
              <a:rPr lang="it-IT" cap="all" dirty="0" smtClean="0"/>
              <a:t>, il </a:t>
            </a:r>
            <a:r>
              <a:rPr lang="it-IT" cap="all" dirty="0" err="1" smtClean="0"/>
              <a:t>CdA</a:t>
            </a:r>
            <a:r>
              <a:rPr lang="it-IT" cap="all" dirty="0" smtClean="0"/>
              <a:t> e il</a:t>
            </a:r>
            <a:r>
              <a:rPr lang="it-IT" i="1" cap="all" dirty="0" smtClean="0"/>
              <a:t> CTO </a:t>
            </a:r>
            <a:r>
              <a:rPr lang="it-IT" cap="all" dirty="0" smtClean="0"/>
              <a:t>dovranno, assieme, definirne la condizione preliminare: l’approccio alla variabile fiscale. </a:t>
            </a:r>
          </a:p>
          <a:p>
            <a:endParaRPr lang="it-IT" dirty="0"/>
          </a:p>
        </p:txBody>
      </p:sp>
      <p:sp>
        <p:nvSpPr>
          <p:cNvPr id="4" name="Segnaposto numero diapositiva 3"/>
          <p:cNvSpPr>
            <a:spLocks noGrp="1"/>
          </p:cNvSpPr>
          <p:nvPr>
            <p:ph type="sldNum" sz="quarter" idx="11"/>
          </p:nvPr>
        </p:nvSpPr>
        <p:spPr/>
        <p:txBody>
          <a:bodyPr/>
          <a:lstStyle/>
          <a:p>
            <a:pPr>
              <a:defRPr/>
            </a:pPr>
            <a:fld id="{2E64C337-FF08-40B5-9A91-325D179CCE25}" type="slidenum">
              <a:rPr lang="it-IT" smtClean="0"/>
              <a:pPr>
                <a:defRPr/>
              </a:pPr>
              <a:t>40</a:t>
            </a:fld>
            <a:endParaRPr lang="it-IT" dirty="0"/>
          </a:p>
        </p:txBody>
      </p:sp>
    </p:spTree>
  </p:cSld>
  <p:clrMapOvr>
    <a:masterClrMapping/>
  </p:clrMapOvr>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dirty="0" smtClean="0"/>
              <a:t>TAX PLANNING. FUNZIONE DEL TAX DIRECTOR. GESTIONE DEL CONTENZIOSO</a:t>
            </a:r>
            <a:endParaRPr lang="it-IT" dirty="0"/>
          </a:p>
        </p:txBody>
      </p:sp>
      <p:sp>
        <p:nvSpPr>
          <p:cNvPr id="3" name="Segnaposto contenuto 2"/>
          <p:cNvSpPr>
            <a:spLocks noGrp="1"/>
          </p:cNvSpPr>
          <p:nvPr>
            <p:ph sz="quarter" idx="10"/>
          </p:nvPr>
        </p:nvSpPr>
        <p:spPr>
          <a:xfrm>
            <a:off x="785813" y="1700808"/>
            <a:ext cx="8106667" cy="4104456"/>
          </a:xfrm>
        </p:spPr>
        <p:txBody>
          <a:bodyPr>
            <a:normAutofit/>
          </a:bodyPr>
          <a:lstStyle/>
          <a:p>
            <a:pPr algn="ctr">
              <a:buNone/>
            </a:pPr>
            <a:endParaRPr lang="it-IT" sz="4400" dirty="0" smtClean="0"/>
          </a:p>
          <a:p>
            <a:pPr algn="ctr">
              <a:buNone/>
            </a:pPr>
            <a:r>
              <a:rPr lang="it-IT" sz="4400" dirty="0" smtClean="0"/>
              <a:t>FINE</a:t>
            </a:r>
          </a:p>
          <a:p>
            <a:pPr algn="ctr">
              <a:buNone/>
            </a:pPr>
            <a:r>
              <a:rPr lang="it-IT" sz="4400" dirty="0" smtClean="0"/>
              <a:t>GRAZIE</a:t>
            </a:r>
            <a:endParaRPr lang="it-IT" sz="4400" dirty="0"/>
          </a:p>
          <a:p>
            <a:pPr algn="ctr">
              <a:buNone/>
            </a:pPr>
            <a:endParaRPr lang="it-IT" sz="4400" dirty="0" smtClean="0"/>
          </a:p>
          <a:p>
            <a:pPr algn="ctr">
              <a:buNone/>
            </a:pPr>
            <a:r>
              <a:rPr lang="it-IT" sz="4400" dirty="0" smtClean="0"/>
              <a:t>www.taxpolighis.it</a:t>
            </a:r>
            <a:endParaRPr lang="it-IT" sz="4400" dirty="0"/>
          </a:p>
        </p:txBody>
      </p:sp>
      <p:sp>
        <p:nvSpPr>
          <p:cNvPr id="4" name="Segnaposto numero diapositiva 3"/>
          <p:cNvSpPr>
            <a:spLocks noGrp="1"/>
          </p:cNvSpPr>
          <p:nvPr>
            <p:ph type="sldNum" sz="quarter" idx="11"/>
          </p:nvPr>
        </p:nvSpPr>
        <p:spPr/>
        <p:txBody>
          <a:bodyPr/>
          <a:lstStyle/>
          <a:p>
            <a:pPr>
              <a:defRPr/>
            </a:pPr>
            <a:fld id="{2E64C337-FF08-40B5-9A91-325D179CCE25}" type="slidenum">
              <a:rPr lang="it-IT" smtClean="0"/>
              <a:pPr>
                <a:defRPr/>
              </a:pPr>
              <a:t>41</a:t>
            </a:fld>
            <a:endParaRPr lang="it-IT" dirty="0"/>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9" name="Title 1"/>
          <p:cNvSpPr>
            <a:spLocks noGrp="1"/>
          </p:cNvSpPr>
          <p:nvPr>
            <p:ph type="title"/>
          </p:nvPr>
        </p:nvSpPr>
        <p:spPr>
          <a:xfrm>
            <a:off x="785813" y="274638"/>
            <a:ext cx="8250683" cy="1210146"/>
          </a:xfrm>
        </p:spPr>
        <p:txBody>
          <a:bodyPr>
            <a:normAutofit fontScale="90000"/>
          </a:bodyPr>
          <a:lstStyle/>
          <a:p>
            <a:pPr algn="ctr"/>
            <a:r>
              <a:rPr lang="it-IT" sz="3200" dirty="0" smtClean="0"/>
              <a:t>Premessa</a:t>
            </a:r>
            <a:br>
              <a:rPr lang="it-IT" sz="3200" dirty="0" smtClean="0"/>
            </a:br>
            <a:r>
              <a:rPr lang="it-IT" sz="3200" dirty="0" smtClean="0"/>
              <a:t>Su cosa si basa la gestione dei rapporti col Fisco?</a:t>
            </a:r>
            <a:endParaRPr lang="en-GB" sz="3200" dirty="0" smtClean="0"/>
          </a:p>
        </p:txBody>
      </p:sp>
      <p:sp>
        <p:nvSpPr>
          <p:cNvPr id="12290" name="Content Placeholder 2"/>
          <p:cNvSpPr>
            <a:spLocks noGrp="1"/>
          </p:cNvSpPr>
          <p:nvPr>
            <p:ph sz="quarter" idx="10"/>
          </p:nvPr>
        </p:nvSpPr>
        <p:spPr>
          <a:xfrm>
            <a:off x="755576" y="1772816"/>
            <a:ext cx="8136904" cy="4585122"/>
          </a:xfrm>
        </p:spPr>
        <p:txBody>
          <a:bodyPr>
            <a:normAutofit fontScale="85000" lnSpcReduction="10000"/>
          </a:bodyPr>
          <a:lstStyle/>
          <a:p>
            <a:pPr marL="0" indent="0" algn="just">
              <a:lnSpc>
                <a:spcPct val="90000"/>
              </a:lnSpc>
              <a:buNone/>
              <a:defRPr/>
            </a:pPr>
            <a:r>
              <a:rPr lang="it-IT" sz="2000" b="1" dirty="0" smtClean="0"/>
              <a:t>2. SISTEMA RIFORMATO DEGLI INTERPELLI </a:t>
            </a:r>
          </a:p>
          <a:p>
            <a:pPr marL="0" indent="0" algn="just">
              <a:lnSpc>
                <a:spcPct val="90000"/>
              </a:lnSpc>
              <a:buNone/>
              <a:defRPr/>
            </a:pPr>
            <a:endParaRPr lang="it-IT" sz="2000" b="1" dirty="0"/>
          </a:p>
          <a:p>
            <a:pPr marL="0" indent="0" algn="just">
              <a:lnSpc>
                <a:spcPct val="90000"/>
              </a:lnSpc>
              <a:buNone/>
              <a:defRPr/>
            </a:pPr>
            <a:r>
              <a:rPr lang="it-IT" sz="2000" u="sng" dirty="0" smtClean="0"/>
              <a:t>Esigenza</a:t>
            </a:r>
            <a:r>
              <a:rPr lang="it-IT" sz="2000" dirty="0" smtClean="0"/>
              <a:t> </a:t>
            </a:r>
            <a:r>
              <a:rPr lang="it-IT" sz="2000" dirty="0"/>
              <a:t>di semplificazione, razionalizzazione, uniformità nelle </a:t>
            </a:r>
            <a:r>
              <a:rPr lang="it-IT" sz="2000" dirty="0" smtClean="0"/>
              <a:t>procedure:</a:t>
            </a:r>
            <a:endParaRPr lang="it-IT" sz="2000" dirty="0"/>
          </a:p>
          <a:p>
            <a:pPr marL="0" indent="0" algn="just">
              <a:lnSpc>
                <a:spcPct val="90000"/>
              </a:lnSpc>
              <a:buNone/>
              <a:defRPr/>
            </a:pPr>
            <a:r>
              <a:rPr lang="it-IT" sz="2000" dirty="0" smtClean="0"/>
              <a:t>L. 11.3.2014, N. 23 «Delega al Governo recante disposizioni per un sistema fiscale più equo, trasparente e orientato alla crescita», art. 6</a:t>
            </a:r>
          </a:p>
          <a:p>
            <a:pPr marL="0" indent="0" algn="just">
              <a:lnSpc>
                <a:spcPct val="90000"/>
              </a:lnSpc>
              <a:buNone/>
              <a:defRPr/>
            </a:pPr>
            <a:endParaRPr lang="it-IT" sz="2000" dirty="0" smtClean="0"/>
          </a:p>
          <a:p>
            <a:pPr marL="0" indent="0" algn="just">
              <a:lnSpc>
                <a:spcPct val="90000"/>
              </a:lnSpc>
              <a:buNone/>
              <a:defRPr/>
            </a:pPr>
            <a:r>
              <a:rPr lang="it-IT" sz="2000" u="sng" dirty="0" smtClean="0"/>
              <a:t>Avevamo</a:t>
            </a:r>
            <a:r>
              <a:rPr lang="it-IT" sz="2000" dirty="0" smtClean="0"/>
              <a:t> 4 tipologie di interpelli (Circ. 32/E, 14.6.2010</a:t>
            </a:r>
            <a:r>
              <a:rPr lang="it-IT" sz="2000" dirty="0" smtClean="0"/>
              <a:t>): ordinario ex art. 11, L. 212/2000,; ordinario CFC ex art. 167 e 168 TUIR; antielusivo ex art. 21 L. 413/91; </a:t>
            </a:r>
            <a:r>
              <a:rPr lang="it-IT" sz="2000" dirty="0" err="1" smtClean="0"/>
              <a:t>disapplicativo</a:t>
            </a:r>
            <a:r>
              <a:rPr lang="it-IT" sz="2000" dirty="0" smtClean="0"/>
              <a:t> ex art. 37-bis, DPR 600/73.</a:t>
            </a:r>
            <a:endParaRPr lang="it-IT" sz="2000" dirty="0" smtClean="0"/>
          </a:p>
          <a:p>
            <a:pPr marL="0" indent="0" algn="just">
              <a:lnSpc>
                <a:spcPct val="90000"/>
              </a:lnSpc>
              <a:buNone/>
              <a:defRPr/>
            </a:pPr>
            <a:endParaRPr lang="it-IT" sz="2000" dirty="0" smtClean="0"/>
          </a:p>
          <a:p>
            <a:pPr marL="0" indent="0" algn="just">
              <a:lnSpc>
                <a:spcPct val="90000"/>
              </a:lnSpc>
              <a:buNone/>
              <a:defRPr/>
            </a:pPr>
            <a:r>
              <a:rPr lang="it-IT" sz="2000" u="sng" dirty="0" smtClean="0"/>
              <a:t>Risultato</a:t>
            </a:r>
            <a:r>
              <a:rPr lang="it-IT" sz="2000" dirty="0" smtClean="0"/>
              <a:t>: </a:t>
            </a:r>
            <a:r>
              <a:rPr lang="it-IT" sz="2000" dirty="0" err="1"/>
              <a:t>D.Lgs</a:t>
            </a:r>
            <a:r>
              <a:rPr lang="it-IT" sz="2000" dirty="0"/>
              <a:t> 24.9.2015, n. 156 di </a:t>
            </a:r>
            <a:r>
              <a:rPr lang="it-IT" sz="2000" dirty="0" smtClean="0"/>
              <a:t>attuazione delega, con 5 categorie di interpelli: ordinario puro, </a:t>
            </a:r>
            <a:r>
              <a:rPr lang="it-IT" sz="2000" dirty="0" err="1" smtClean="0"/>
              <a:t>qualificatorio</a:t>
            </a:r>
            <a:r>
              <a:rPr lang="it-IT" sz="2000" dirty="0" smtClean="0"/>
              <a:t>, probatorio, anti-abuso e </a:t>
            </a:r>
            <a:r>
              <a:rPr lang="it-IT" sz="2000" dirty="0" err="1" smtClean="0"/>
              <a:t>disapplicativo</a:t>
            </a:r>
            <a:r>
              <a:rPr lang="it-IT" dirty="0" smtClean="0"/>
              <a:t>.</a:t>
            </a:r>
          </a:p>
          <a:p>
            <a:pPr marL="0" indent="0" algn="just">
              <a:lnSpc>
                <a:spcPct val="90000"/>
              </a:lnSpc>
              <a:buNone/>
              <a:defRPr/>
            </a:pPr>
            <a:endParaRPr lang="it-IT" dirty="0" smtClean="0"/>
          </a:p>
          <a:p>
            <a:pPr marL="0" indent="0" algn="just">
              <a:lnSpc>
                <a:spcPct val="90000"/>
              </a:lnSpc>
              <a:buNone/>
              <a:defRPr/>
            </a:pPr>
            <a:r>
              <a:rPr lang="it-IT" dirty="0" smtClean="0"/>
              <a:t>Oltre agli interpelli ex art. 31-ter, DPR 600/73 «attività internazionale», ex art. 2, </a:t>
            </a:r>
            <a:r>
              <a:rPr lang="it-IT" dirty="0" err="1" smtClean="0"/>
              <a:t>D.Lgs</a:t>
            </a:r>
            <a:r>
              <a:rPr lang="it-IT" dirty="0" smtClean="0"/>
              <a:t> 147/2015 «nuovi investimenti», ed ex art. 1, co. 37-45, L. 23.12.2014 e </a:t>
            </a:r>
            <a:r>
              <a:rPr lang="it-IT" dirty="0" err="1" smtClean="0"/>
              <a:t>succ</a:t>
            </a:r>
            <a:r>
              <a:rPr lang="it-IT" dirty="0" smtClean="0"/>
              <a:t>. </a:t>
            </a:r>
            <a:r>
              <a:rPr lang="it-IT" dirty="0" err="1" smtClean="0"/>
              <a:t>modif</a:t>
            </a:r>
            <a:r>
              <a:rPr lang="it-IT" dirty="0" smtClean="0"/>
              <a:t>. «</a:t>
            </a:r>
            <a:r>
              <a:rPr lang="it-IT" dirty="0" err="1" smtClean="0"/>
              <a:t>patent</a:t>
            </a:r>
            <a:r>
              <a:rPr lang="it-IT" dirty="0" smtClean="0"/>
              <a:t> box»</a:t>
            </a:r>
          </a:p>
          <a:p>
            <a:endParaRPr lang="it-IT" dirty="0" smtClean="0"/>
          </a:p>
          <a:p>
            <a:pPr marL="0" indent="0">
              <a:buNone/>
            </a:pPr>
            <a:r>
              <a:rPr lang="it-IT" dirty="0" smtClean="0"/>
              <a:t>Vedi </a:t>
            </a:r>
            <a:r>
              <a:rPr lang="it-IT" dirty="0" err="1" smtClean="0"/>
              <a:t>F.Ghiselli</a:t>
            </a:r>
            <a:r>
              <a:rPr lang="it-IT" dirty="0" smtClean="0"/>
              <a:t> </a:t>
            </a:r>
            <a:r>
              <a:rPr lang="it-IT" i="1" dirty="0" smtClean="0"/>
              <a:t>L’interpello unico (?) nella delega fiscale, </a:t>
            </a:r>
            <a:r>
              <a:rPr lang="it-IT" dirty="0" smtClean="0"/>
              <a:t>Quotidiano IPSOA on line, 20.7.2015</a:t>
            </a:r>
          </a:p>
          <a:p>
            <a:endParaRPr lang="it-IT" dirty="0" smtClean="0"/>
          </a:p>
          <a:p>
            <a:endParaRPr lang="it-IT" dirty="0" smtClean="0"/>
          </a:p>
          <a:p>
            <a:pPr lvl="2">
              <a:buNone/>
            </a:pPr>
            <a:endParaRPr lang="it-IT" dirty="0" smtClean="0"/>
          </a:p>
          <a:p>
            <a:pPr lvl="2">
              <a:buNone/>
            </a:pPr>
            <a:endParaRPr lang="it-IT" dirty="0" smtClean="0"/>
          </a:p>
        </p:txBody>
      </p:sp>
      <p:sp>
        <p:nvSpPr>
          <p:cNvPr id="12291" name="Slide Number Placeholder 3"/>
          <p:cNvSpPr>
            <a:spLocks noGrp="1"/>
          </p:cNvSpPr>
          <p:nvPr>
            <p:ph type="sldNum" sz="quarter" idx="11"/>
          </p:nvPr>
        </p:nvSpPr>
        <p:spPr bwMode="auto">
          <a:noFill/>
          <a:ln>
            <a:miter lim="800000"/>
            <a:headEnd/>
            <a:tailEnd/>
          </a:ln>
        </p:spPr>
        <p:txBody>
          <a:bodyPr vert="horz" wrap="square" lIns="91440" tIns="45720" rIns="91440" bIns="45720" numCol="1" anchor="t" anchorCtr="0" compatLnSpc="1">
            <a:prstTxWarp prst="textNoShape">
              <a:avLst/>
            </a:prstTxWarp>
          </a:bodyPr>
          <a:lstStyle/>
          <a:p>
            <a:fld id="{A35DCB84-1883-402B-9866-E0179E4E0F53}" type="slidenum">
              <a:rPr lang="it-IT">
                <a:latin typeface="Arial" charset="0"/>
                <a:cs typeface="Arial" charset="0"/>
              </a:rPr>
              <a:pPr/>
              <a:t>5</a:t>
            </a:fld>
            <a:endParaRPr lang="it-IT">
              <a:latin typeface="Arial" charset="0"/>
              <a:cs typeface="Arial" charset="0"/>
            </a:endParaRPr>
          </a:p>
        </p:txBody>
      </p:sp>
    </p:spTree>
    <p:extLst>
      <p:ext uri="{BB962C8B-B14F-4D97-AF65-F5344CB8AC3E}">
        <p14:creationId xmlns:p14="http://schemas.microsoft.com/office/powerpoint/2010/main" val="2330285547"/>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9" name="Title 1"/>
          <p:cNvSpPr>
            <a:spLocks noGrp="1"/>
          </p:cNvSpPr>
          <p:nvPr>
            <p:ph type="title"/>
          </p:nvPr>
        </p:nvSpPr>
        <p:spPr>
          <a:xfrm>
            <a:off x="785813" y="274638"/>
            <a:ext cx="8250683" cy="1210146"/>
          </a:xfrm>
        </p:spPr>
        <p:txBody>
          <a:bodyPr>
            <a:normAutofit fontScale="90000"/>
          </a:bodyPr>
          <a:lstStyle/>
          <a:p>
            <a:pPr algn="ctr"/>
            <a:r>
              <a:rPr lang="it-IT" sz="3200" dirty="0" smtClean="0"/>
              <a:t>Premessa</a:t>
            </a:r>
            <a:br>
              <a:rPr lang="it-IT" sz="3200" dirty="0" smtClean="0"/>
            </a:br>
            <a:r>
              <a:rPr lang="it-IT" sz="3200" dirty="0" smtClean="0"/>
              <a:t>Su cosa si basa la gestione dei rapporti col Fisco?</a:t>
            </a:r>
            <a:endParaRPr lang="en-GB" sz="3200" dirty="0" smtClean="0"/>
          </a:p>
        </p:txBody>
      </p:sp>
      <p:sp>
        <p:nvSpPr>
          <p:cNvPr id="12290" name="Content Placeholder 2"/>
          <p:cNvSpPr>
            <a:spLocks noGrp="1"/>
          </p:cNvSpPr>
          <p:nvPr>
            <p:ph sz="quarter" idx="10"/>
          </p:nvPr>
        </p:nvSpPr>
        <p:spPr>
          <a:xfrm>
            <a:off x="755576" y="2276872"/>
            <a:ext cx="8136904" cy="4081066"/>
          </a:xfrm>
        </p:spPr>
        <p:txBody>
          <a:bodyPr>
            <a:normAutofit/>
          </a:bodyPr>
          <a:lstStyle/>
          <a:p>
            <a:pPr marL="0" indent="0" algn="just">
              <a:lnSpc>
                <a:spcPct val="90000"/>
              </a:lnSpc>
              <a:buNone/>
              <a:defRPr/>
            </a:pPr>
            <a:r>
              <a:rPr lang="it-IT" sz="2000" b="1" dirty="0" smtClean="0"/>
              <a:t>3. PROGETTO PILOTA – ADEMPIMENTO COLLABORATIVO </a:t>
            </a:r>
          </a:p>
          <a:p>
            <a:pPr marL="0" indent="0" algn="just">
              <a:lnSpc>
                <a:spcPct val="90000"/>
              </a:lnSpc>
              <a:buNone/>
              <a:defRPr/>
            </a:pPr>
            <a:endParaRPr lang="it-IT" sz="2000" b="1" dirty="0"/>
          </a:p>
          <a:p>
            <a:pPr marL="0" indent="0" algn="just">
              <a:lnSpc>
                <a:spcPct val="90000"/>
              </a:lnSpc>
              <a:buNone/>
              <a:defRPr/>
            </a:pPr>
            <a:r>
              <a:rPr lang="it-IT" sz="2000" dirty="0" smtClean="0"/>
              <a:t>Invito pubblico de 25.6.2013 dell’Agenzia delle Entrate</a:t>
            </a:r>
          </a:p>
          <a:p>
            <a:pPr marL="0" indent="0" algn="just">
              <a:lnSpc>
                <a:spcPct val="90000"/>
              </a:lnSpc>
              <a:buNone/>
              <a:defRPr/>
            </a:pPr>
            <a:endParaRPr lang="it-IT" sz="2000" dirty="0"/>
          </a:p>
          <a:p>
            <a:pPr marL="0" indent="0" algn="just">
              <a:lnSpc>
                <a:spcPct val="90000"/>
              </a:lnSpc>
              <a:buNone/>
              <a:defRPr/>
            </a:pPr>
            <a:endParaRPr lang="it-IT" sz="2000" dirty="0" smtClean="0"/>
          </a:p>
          <a:p>
            <a:pPr marL="0" indent="0" algn="ctr">
              <a:lnSpc>
                <a:spcPct val="90000"/>
              </a:lnSpc>
              <a:buNone/>
              <a:defRPr/>
            </a:pPr>
            <a:r>
              <a:rPr lang="it-IT" sz="8000" dirty="0"/>
              <a:t>?</a:t>
            </a:r>
            <a:endParaRPr lang="it-IT" sz="8000" dirty="0" smtClean="0"/>
          </a:p>
          <a:p>
            <a:pPr lvl="2">
              <a:buNone/>
            </a:pPr>
            <a:endParaRPr lang="it-IT" dirty="0" smtClean="0"/>
          </a:p>
          <a:p>
            <a:pPr lvl="2">
              <a:buNone/>
            </a:pPr>
            <a:endParaRPr lang="it-IT" dirty="0" smtClean="0"/>
          </a:p>
        </p:txBody>
      </p:sp>
      <p:sp>
        <p:nvSpPr>
          <p:cNvPr id="12291" name="Slide Number Placeholder 3"/>
          <p:cNvSpPr>
            <a:spLocks noGrp="1"/>
          </p:cNvSpPr>
          <p:nvPr>
            <p:ph type="sldNum" sz="quarter" idx="11"/>
          </p:nvPr>
        </p:nvSpPr>
        <p:spPr bwMode="auto">
          <a:noFill/>
          <a:ln>
            <a:miter lim="800000"/>
            <a:headEnd/>
            <a:tailEnd/>
          </a:ln>
        </p:spPr>
        <p:txBody>
          <a:bodyPr vert="horz" wrap="square" lIns="91440" tIns="45720" rIns="91440" bIns="45720" numCol="1" anchor="t" anchorCtr="0" compatLnSpc="1">
            <a:prstTxWarp prst="textNoShape">
              <a:avLst/>
            </a:prstTxWarp>
          </a:bodyPr>
          <a:lstStyle/>
          <a:p>
            <a:fld id="{A35DCB84-1883-402B-9866-E0179E4E0F53}" type="slidenum">
              <a:rPr lang="it-IT">
                <a:latin typeface="Arial" charset="0"/>
                <a:cs typeface="Arial" charset="0"/>
              </a:rPr>
              <a:pPr/>
              <a:t>6</a:t>
            </a:fld>
            <a:endParaRPr lang="it-IT">
              <a:latin typeface="Arial" charset="0"/>
              <a:cs typeface="Arial" charset="0"/>
            </a:endParaRPr>
          </a:p>
        </p:txBody>
      </p:sp>
    </p:spTree>
    <p:extLst>
      <p:ext uri="{BB962C8B-B14F-4D97-AF65-F5344CB8AC3E}">
        <p14:creationId xmlns:p14="http://schemas.microsoft.com/office/powerpoint/2010/main" val="2137915304"/>
      </p:ext>
    </p:ext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9" name="Title 1"/>
          <p:cNvSpPr>
            <a:spLocks noGrp="1"/>
          </p:cNvSpPr>
          <p:nvPr>
            <p:ph type="title"/>
          </p:nvPr>
        </p:nvSpPr>
        <p:spPr>
          <a:xfrm>
            <a:off x="785813" y="274638"/>
            <a:ext cx="8250683" cy="1210146"/>
          </a:xfrm>
        </p:spPr>
        <p:txBody>
          <a:bodyPr>
            <a:normAutofit fontScale="90000"/>
          </a:bodyPr>
          <a:lstStyle/>
          <a:p>
            <a:pPr algn="ctr"/>
            <a:r>
              <a:rPr lang="it-IT" sz="3200" dirty="0" smtClean="0"/>
              <a:t>Premessa</a:t>
            </a:r>
            <a:br>
              <a:rPr lang="it-IT" sz="3200" dirty="0" smtClean="0"/>
            </a:br>
            <a:r>
              <a:rPr lang="it-IT" sz="3200" dirty="0" smtClean="0"/>
              <a:t>Su cosa si basa la gestione dei rapporti col Fisco?</a:t>
            </a:r>
            <a:endParaRPr lang="en-GB" sz="3200" dirty="0" smtClean="0"/>
          </a:p>
        </p:txBody>
      </p:sp>
      <p:sp>
        <p:nvSpPr>
          <p:cNvPr id="12290" name="Content Placeholder 2"/>
          <p:cNvSpPr>
            <a:spLocks noGrp="1"/>
          </p:cNvSpPr>
          <p:nvPr>
            <p:ph sz="quarter" idx="10"/>
          </p:nvPr>
        </p:nvSpPr>
        <p:spPr>
          <a:xfrm>
            <a:off x="755576" y="1772816"/>
            <a:ext cx="8136904" cy="4585122"/>
          </a:xfrm>
        </p:spPr>
        <p:txBody>
          <a:bodyPr>
            <a:normAutofit fontScale="85000" lnSpcReduction="20000"/>
          </a:bodyPr>
          <a:lstStyle/>
          <a:p>
            <a:pPr marL="0" indent="0" algn="just">
              <a:lnSpc>
                <a:spcPct val="90000"/>
              </a:lnSpc>
              <a:buNone/>
              <a:defRPr/>
            </a:pPr>
            <a:r>
              <a:rPr lang="it-IT" sz="2000" b="1" dirty="0"/>
              <a:t>4</a:t>
            </a:r>
            <a:r>
              <a:rPr lang="it-IT" sz="2000" b="1" dirty="0" smtClean="0"/>
              <a:t>. COOPERATIVE COMPLIANCE </a:t>
            </a:r>
          </a:p>
          <a:p>
            <a:pPr marL="0" indent="0" algn="just">
              <a:lnSpc>
                <a:spcPct val="90000"/>
              </a:lnSpc>
              <a:buNone/>
              <a:defRPr/>
            </a:pPr>
            <a:endParaRPr lang="it-IT" sz="2000" b="1" dirty="0"/>
          </a:p>
          <a:p>
            <a:pPr marL="0" indent="0" algn="just">
              <a:lnSpc>
                <a:spcPct val="90000"/>
              </a:lnSpc>
              <a:buNone/>
              <a:defRPr/>
            </a:pPr>
            <a:r>
              <a:rPr lang="it-IT" sz="2000" dirty="0" smtClean="0"/>
              <a:t>L. 11.3.2014, N. 23 «Delega al Governo recante disposizioni per un sistema fiscale più equo, trasparente e orientato alla crescita», art. 6</a:t>
            </a:r>
          </a:p>
          <a:p>
            <a:pPr marL="0" indent="0" algn="just">
              <a:lnSpc>
                <a:spcPct val="90000"/>
              </a:lnSpc>
              <a:buNone/>
              <a:defRPr/>
            </a:pPr>
            <a:endParaRPr lang="it-IT" sz="2000" dirty="0"/>
          </a:p>
          <a:p>
            <a:pPr marL="0" indent="0" algn="just">
              <a:lnSpc>
                <a:spcPct val="90000"/>
              </a:lnSpc>
              <a:buNone/>
              <a:defRPr/>
            </a:pPr>
            <a:r>
              <a:rPr lang="it-IT" sz="2000" dirty="0" err="1" smtClean="0"/>
              <a:t>D.Lgs.</a:t>
            </a:r>
            <a:r>
              <a:rPr lang="it-IT" sz="2000" dirty="0" smtClean="0"/>
              <a:t> 5.8.2015, n. 128, artt. da 3 a 7.</a:t>
            </a:r>
          </a:p>
          <a:p>
            <a:pPr marL="0" indent="0" algn="just">
              <a:lnSpc>
                <a:spcPct val="90000"/>
              </a:lnSpc>
              <a:buNone/>
              <a:defRPr/>
            </a:pPr>
            <a:endParaRPr lang="it-IT" dirty="0"/>
          </a:p>
          <a:p>
            <a:pPr marL="0" indent="0" algn="just">
              <a:lnSpc>
                <a:spcPct val="90000"/>
              </a:lnSpc>
              <a:buNone/>
              <a:defRPr/>
            </a:pPr>
            <a:r>
              <a:rPr lang="it-IT" sz="2000" dirty="0" smtClean="0"/>
              <a:t>Provvedimento Direttore Agenzia d. Entrate n. 54237 del 14.4.2016</a:t>
            </a:r>
          </a:p>
          <a:p>
            <a:pPr marL="0" indent="0" algn="just">
              <a:lnSpc>
                <a:spcPct val="90000"/>
              </a:lnSpc>
              <a:buNone/>
              <a:defRPr/>
            </a:pPr>
            <a:endParaRPr lang="it-IT" sz="2000" dirty="0" smtClean="0"/>
          </a:p>
          <a:p>
            <a:pPr marL="0" indent="0">
              <a:buNone/>
            </a:pPr>
            <a:endParaRPr lang="it-IT" dirty="0" smtClean="0"/>
          </a:p>
          <a:p>
            <a:pPr marL="0" indent="0" algn="ctr">
              <a:buNone/>
            </a:pPr>
            <a:r>
              <a:rPr lang="it-IT" sz="7200" dirty="0" smtClean="0"/>
              <a:t>?</a:t>
            </a:r>
            <a:endParaRPr lang="it-IT" sz="7200" dirty="0"/>
          </a:p>
          <a:p>
            <a:pPr marL="0" indent="0">
              <a:buNone/>
            </a:pPr>
            <a:endParaRPr lang="it-IT" dirty="0" smtClean="0"/>
          </a:p>
          <a:p>
            <a:pPr marL="0" indent="0">
              <a:buNone/>
            </a:pPr>
            <a:endParaRPr lang="it-IT" dirty="0"/>
          </a:p>
          <a:p>
            <a:pPr marL="0" indent="0">
              <a:buNone/>
            </a:pPr>
            <a:endParaRPr lang="it-IT" dirty="0" smtClean="0"/>
          </a:p>
          <a:p>
            <a:pPr marL="0" indent="0">
              <a:buNone/>
            </a:pPr>
            <a:r>
              <a:rPr lang="it-IT" dirty="0" smtClean="0"/>
              <a:t>Vedi </a:t>
            </a:r>
            <a:r>
              <a:rPr lang="it-IT" dirty="0" err="1" smtClean="0"/>
              <a:t>F.Ghiselli</a:t>
            </a:r>
            <a:r>
              <a:rPr lang="it-IT" dirty="0" smtClean="0"/>
              <a:t> </a:t>
            </a:r>
            <a:r>
              <a:rPr lang="it-IT" i="1" dirty="0" smtClean="0"/>
              <a:t>Cooperative </a:t>
            </a:r>
            <a:r>
              <a:rPr lang="it-IT" i="1" dirty="0" err="1" smtClean="0"/>
              <a:t>compliance</a:t>
            </a:r>
            <a:r>
              <a:rPr lang="it-IT" i="1" dirty="0" smtClean="0"/>
              <a:t>, ci sono le regole. Ma l’approccio culturale è quello giusto? </a:t>
            </a:r>
            <a:r>
              <a:rPr lang="it-IT" dirty="0" smtClean="0"/>
              <a:t>Quotidiano IPSOA on line, 4.5.2016</a:t>
            </a:r>
          </a:p>
          <a:p>
            <a:endParaRPr lang="it-IT" dirty="0" smtClean="0"/>
          </a:p>
          <a:p>
            <a:pPr lvl="2">
              <a:buNone/>
            </a:pPr>
            <a:endParaRPr lang="it-IT" dirty="0" smtClean="0"/>
          </a:p>
          <a:p>
            <a:pPr lvl="2">
              <a:buNone/>
            </a:pPr>
            <a:endParaRPr lang="it-IT" dirty="0" smtClean="0"/>
          </a:p>
        </p:txBody>
      </p:sp>
      <p:sp>
        <p:nvSpPr>
          <p:cNvPr id="12291" name="Slide Number Placeholder 3"/>
          <p:cNvSpPr>
            <a:spLocks noGrp="1"/>
          </p:cNvSpPr>
          <p:nvPr>
            <p:ph type="sldNum" sz="quarter" idx="11"/>
          </p:nvPr>
        </p:nvSpPr>
        <p:spPr bwMode="auto">
          <a:noFill/>
          <a:ln>
            <a:miter lim="800000"/>
            <a:headEnd/>
            <a:tailEnd/>
          </a:ln>
        </p:spPr>
        <p:txBody>
          <a:bodyPr vert="horz" wrap="square" lIns="91440" tIns="45720" rIns="91440" bIns="45720" numCol="1" anchor="t" anchorCtr="0" compatLnSpc="1">
            <a:prstTxWarp prst="textNoShape">
              <a:avLst/>
            </a:prstTxWarp>
          </a:bodyPr>
          <a:lstStyle/>
          <a:p>
            <a:fld id="{A35DCB84-1883-402B-9866-E0179E4E0F53}" type="slidenum">
              <a:rPr lang="it-IT">
                <a:latin typeface="Arial" charset="0"/>
                <a:cs typeface="Arial" charset="0"/>
              </a:rPr>
              <a:pPr/>
              <a:t>7</a:t>
            </a:fld>
            <a:endParaRPr lang="it-IT">
              <a:latin typeface="Arial" charset="0"/>
              <a:cs typeface="Arial" charset="0"/>
            </a:endParaRPr>
          </a:p>
        </p:txBody>
      </p:sp>
    </p:spTree>
    <p:extLst>
      <p:ext uri="{BB962C8B-B14F-4D97-AF65-F5344CB8AC3E}">
        <p14:creationId xmlns:p14="http://schemas.microsoft.com/office/powerpoint/2010/main" val="882180570"/>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683568" y="274638"/>
            <a:ext cx="8246149" cy="1354162"/>
          </a:xfrm>
        </p:spPr>
        <p:txBody>
          <a:bodyPr>
            <a:noAutofit/>
          </a:bodyPr>
          <a:lstStyle/>
          <a:p>
            <a:pPr algn="ctr"/>
            <a:r>
              <a:rPr lang="it-IT" sz="2900" dirty="0"/>
              <a:t>Premessa</a:t>
            </a:r>
            <a:br>
              <a:rPr lang="it-IT" sz="2900" dirty="0"/>
            </a:br>
            <a:r>
              <a:rPr lang="it-IT" sz="2900" dirty="0"/>
              <a:t>Su cosa si basa la gestione dei rapporti col </a:t>
            </a:r>
            <a:r>
              <a:rPr lang="it-IT" sz="2900" dirty="0" smtClean="0"/>
              <a:t>Fisco?</a:t>
            </a:r>
            <a:endParaRPr lang="it-IT" sz="2900" dirty="0"/>
          </a:p>
        </p:txBody>
      </p:sp>
      <p:sp>
        <p:nvSpPr>
          <p:cNvPr id="3" name="Segnaposto contenuto 2"/>
          <p:cNvSpPr>
            <a:spLocks noGrp="1"/>
          </p:cNvSpPr>
          <p:nvPr>
            <p:ph sz="quarter" idx="10"/>
          </p:nvPr>
        </p:nvSpPr>
        <p:spPr>
          <a:xfrm>
            <a:off x="755577" y="1772816"/>
            <a:ext cx="8174112" cy="4585122"/>
          </a:xfrm>
        </p:spPr>
        <p:txBody>
          <a:bodyPr/>
          <a:lstStyle/>
          <a:p>
            <a:pPr algn="just">
              <a:lnSpc>
                <a:spcPct val="90000"/>
              </a:lnSpc>
              <a:defRPr/>
            </a:pPr>
            <a:r>
              <a:rPr lang="it-IT" sz="2000" b="1" dirty="0" smtClean="0"/>
              <a:t>REVISIONE DEL RAPPORTO TRA FISCO E CONTRIBUENTE” </a:t>
            </a:r>
            <a:r>
              <a:rPr lang="it-IT" sz="2800" b="1" i="1" dirty="0" smtClean="0"/>
              <a:t> </a:t>
            </a:r>
            <a:r>
              <a:rPr lang="it-IT" sz="2000" b="1" i="1" dirty="0" smtClean="0"/>
              <a:t>(Art. 6, </a:t>
            </a:r>
            <a:r>
              <a:rPr lang="it-IT" sz="2000" b="1" i="1" dirty="0" err="1" smtClean="0"/>
              <a:t>co</a:t>
            </a:r>
            <a:r>
              <a:rPr lang="it-IT" sz="2000" b="1" i="1" dirty="0" smtClean="0"/>
              <a:t>. 1, Legge Delega 11.3.2014, n. 23).</a:t>
            </a:r>
          </a:p>
          <a:p>
            <a:pPr marL="812800" indent="-812800" algn="just">
              <a:lnSpc>
                <a:spcPct val="90000"/>
              </a:lnSpc>
              <a:defRPr/>
            </a:pPr>
            <a:endParaRPr lang="it-IT" sz="2000" dirty="0" smtClean="0">
              <a:effectLst>
                <a:outerShdw blurRad="38100" dist="38100" dir="2700000" algn="tl">
                  <a:srgbClr val="000000">
                    <a:alpha val="43137"/>
                  </a:srgbClr>
                </a:outerShdw>
              </a:effectLst>
            </a:endParaRPr>
          </a:p>
          <a:p>
            <a:pPr marL="812800" indent="-812800" algn="just">
              <a:lnSpc>
                <a:spcPct val="90000"/>
              </a:lnSpc>
              <a:defRPr/>
            </a:pPr>
            <a:r>
              <a:rPr lang="it-IT" sz="2000" dirty="0" smtClean="0">
                <a:effectLst>
                  <a:outerShdw blurRad="38100" dist="38100" dir="2700000" algn="tl">
                    <a:srgbClr val="000000">
                      <a:alpha val="43137"/>
                    </a:srgbClr>
                  </a:outerShdw>
                </a:effectLst>
              </a:rPr>
              <a:t>“</a:t>
            </a:r>
            <a:r>
              <a:rPr lang="it-IT" i="1" dirty="0" smtClean="0">
                <a:effectLst>
                  <a:outerShdw blurRad="38100" dist="38100" dir="2700000" algn="tl">
                    <a:srgbClr val="000000">
                      <a:alpha val="43137"/>
                    </a:srgbClr>
                  </a:outerShdw>
                </a:effectLst>
              </a:rPr>
              <a:t>Il Governo è delegato ad introdurre, con i decreti legislativi di cui all’articolo 1, norme che prevedono forme di comunicazione e di cooperazione rafforzata, anche in termini preventivi rispetto alle scadenze fiscali, tra le imprese e l’amministrazione finanziaria, nonché, per i soggetti di maggiori dimensioni, la previsione di sistemi aziendali strutturati di gestione e di controllo del rischio fiscale, con una chiara attribuzione di responsabilità nel quadro del complessivo sistema dei controlli interni …. “</a:t>
            </a:r>
            <a:endParaRPr lang="it-IT" dirty="0" smtClean="0">
              <a:effectLst>
                <a:outerShdw blurRad="38100" dist="38100" dir="2700000" algn="tl">
                  <a:srgbClr val="000000">
                    <a:alpha val="43137"/>
                  </a:srgbClr>
                </a:outerShdw>
              </a:effectLst>
            </a:endParaRPr>
          </a:p>
          <a:p>
            <a:endParaRPr lang="it-IT" dirty="0"/>
          </a:p>
        </p:txBody>
      </p:sp>
      <p:sp>
        <p:nvSpPr>
          <p:cNvPr id="4" name="Segnaposto numero diapositiva 3"/>
          <p:cNvSpPr>
            <a:spLocks noGrp="1"/>
          </p:cNvSpPr>
          <p:nvPr>
            <p:ph type="sldNum" sz="quarter" idx="11"/>
          </p:nvPr>
        </p:nvSpPr>
        <p:spPr/>
        <p:txBody>
          <a:bodyPr/>
          <a:lstStyle/>
          <a:p>
            <a:pPr>
              <a:defRPr/>
            </a:pPr>
            <a:fld id="{2E64C337-FF08-40B5-9A91-325D179CCE25}" type="slidenum">
              <a:rPr lang="it-IT" smtClean="0"/>
              <a:pPr>
                <a:defRPr/>
              </a:pPr>
              <a:t>8</a:t>
            </a:fld>
            <a:endParaRPr lang="it-IT" dirty="0"/>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827584" y="274638"/>
            <a:ext cx="8102133" cy="1282154"/>
          </a:xfrm>
        </p:spPr>
        <p:txBody>
          <a:bodyPr>
            <a:noAutofit/>
          </a:bodyPr>
          <a:lstStyle/>
          <a:p>
            <a:pPr algn="ctr"/>
            <a:r>
              <a:rPr lang="it-IT" sz="2900" dirty="0"/>
              <a:t>Premessa</a:t>
            </a:r>
            <a:br>
              <a:rPr lang="it-IT" sz="2900" dirty="0"/>
            </a:br>
            <a:r>
              <a:rPr lang="it-IT" sz="2900" dirty="0"/>
              <a:t>Su cosa si basa la gestione dei rapporti col Fisco?</a:t>
            </a:r>
          </a:p>
        </p:txBody>
      </p:sp>
      <p:sp>
        <p:nvSpPr>
          <p:cNvPr id="3" name="Segnaposto contenuto 2"/>
          <p:cNvSpPr>
            <a:spLocks noGrp="1"/>
          </p:cNvSpPr>
          <p:nvPr>
            <p:ph sz="quarter" idx="10"/>
          </p:nvPr>
        </p:nvSpPr>
        <p:spPr>
          <a:xfrm>
            <a:off x="827584" y="1844824"/>
            <a:ext cx="8102104" cy="4513114"/>
          </a:xfrm>
        </p:spPr>
        <p:txBody>
          <a:bodyPr>
            <a:normAutofit fontScale="92500" lnSpcReduction="10000"/>
          </a:bodyPr>
          <a:lstStyle/>
          <a:p>
            <a:pPr marL="0" indent="0" algn="just">
              <a:lnSpc>
                <a:spcPct val="90000"/>
              </a:lnSpc>
              <a:buNone/>
              <a:defRPr/>
            </a:pPr>
            <a:r>
              <a:rPr lang="it-IT" b="1" dirty="0"/>
              <a:t>DOPO L’APPROVAZIONE DEL DECRETO LEGISLATIVO SULL’ABUSO:</a:t>
            </a:r>
          </a:p>
          <a:p>
            <a:pPr marL="0" indent="0" algn="just">
              <a:lnSpc>
                <a:spcPct val="90000"/>
              </a:lnSpc>
              <a:buNone/>
              <a:defRPr/>
            </a:pPr>
            <a:endParaRPr lang="it-IT" cap="all" dirty="0" smtClean="0"/>
          </a:p>
          <a:p>
            <a:pPr marL="0" indent="0" algn="just">
              <a:lnSpc>
                <a:spcPct val="90000"/>
              </a:lnSpc>
              <a:buNone/>
              <a:defRPr/>
            </a:pPr>
            <a:r>
              <a:rPr lang="it-IT" i="1" dirty="0" smtClean="0"/>
              <a:t>Art. 3, «regime di </a:t>
            </a:r>
            <a:r>
              <a:rPr lang="it-IT" b="1" i="1" dirty="0" smtClean="0"/>
              <a:t>adempimento collaborativo </a:t>
            </a:r>
            <a:r>
              <a:rPr lang="it-IT" i="1" dirty="0" smtClean="0"/>
              <a:t>tra l’Agenzia delle entrate e i contribuenti dotati di un sistema di rilevazione, misurazione, gestione e controllo del </a:t>
            </a:r>
            <a:r>
              <a:rPr lang="it-IT" b="1" i="1" dirty="0" smtClean="0"/>
              <a:t>rischio fiscale</a:t>
            </a:r>
            <a:r>
              <a:rPr lang="it-IT" i="1" dirty="0" smtClean="0"/>
              <a:t>, inteso quale rischio di operare in violazione di norme di natura tributaria ovvero in contrasto con i principi o con le finalità dell’ordinamento tributario».</a:t>
            </a:r>
          </a:p>
          <a:p>
            <a:pPr marL="0" indent="0" algn="just">
              <a:lnSpc>
                <a:spcPct val="90000"/>
              </a:lnSpc>
              <a:buNone/>
              <a:defRPr/>
            </a:pPr>
            <a:endParaRPr lang="it-IT" i="1" dirty="0"/>
          </a:p>
          <a:p>
            <a:pPr marL="0" indent="0" algn="just">
              <a:lnSpc>
                <a:spcPct val="90000"/>
              </a:lnSpc>
              <a:buNone/>
              <a:defRPr/>
            </a:pPr>
            <a:r>
              <a:rPr lang="it-IT" i="1" dirty="0" smtClean="0"/>
              <a:t>«… il sistema deve assicurare:</a:t>
            </a:r>
          </a:p>
          <a:p>
            <a:pPr marL="342900" indent="-342900" algn="just">
              <a:lnSpc>
                <a:spcPct val="90000"/>
              </a:lnSpc>
              <a:buAutoNum type="alphaLcParenR"/>
              <a:defRPr/>
            </a:pPr>
            <a:r>
              <a:rPr lang="it-IT" i="1" dirty="0" smtClean="0"/>
              <a:t>Una chiara attribuzione di ruoli e responsabilità ai diversi settori dell’organizzazione dei contribuenti in relazione ai rischi fiscali;</a:t>
            </a:r>
          </a:p>
          <a:p>
            <a:pPr marL="342900" indent="-342900" algn="just">
              <a:lnSpc>
                <a:spcPct val="90000"/>
              </a:lnSpc>
              <a:buAutoNum type="alphaLcParenR"/>
              <a:defRPr/>
            </a:pPr>
            <a:r>
              <a:rPr lang="it-IT" i="1" dirty="0" smtClean="0"/>
              <a:t>Efficaci procedure di rilevazione, misurazione, gestione e controllo dei rischi fiscali il cui rispetto sia garantito a tutti i livelli aziendali;</a:t>
            </a:r>
          </a:p>
          <a:p>
            <a:pPr marL="342900" indent="-342900" algn="just">
              <a:lnSpc>
                <a:spcPct val="90000"/>
              </a:lnSpc>
              <a:buAutoNum type="alphaLcParenR"/>
              <a:defRPr/>
            </a:pPr>
            <a:r>
              <a:rPr lang="it-IT" i="1" dirty="0" smtClean="0"/>
              <a:t>Efficaci procedure per rimediare ad eventuali carenze riscontrate nel suo funzionamento e attivare le necessarie azioni correttive.»</a:t>
            </a:r>
          </a:p>
          <a:p>
            <a:pPr marL="342900" indent="-342900" algn="just">
              <a:lnSpc>
                <a:spcPct val="90000"/>
              </a:lnSpc>
              <a:buAutoNum type="alphaLcParenR"/>
              <a:defRPr/>
            </a:pPr>
            <a:endParaRPr lang="it-IT" i="1" dirty="0"/>
          </a:p>
          <a:p>
            <a:pPr marL="0" indent="0" algn="just">
              <a:lnSpc>
                <a:spcPct val="90000"/>
              </a:lnSpc>
              <a:buNone/>
              <a:defRPr/>
            </a:pPr>
            <a:r>
              <a:rPr lang="it-IT" dirty="0" smtClean="0"/>
              <a:t>RELAZIONE ANNUALE AGLI ORGANI DI GESTIONE SUL FUNZIONAMENTO DEL SISTEMA</a:t>
            </a:r>
            <a:endParaRPr lang="it-IT" dirty="0"/>
          </a:p>
        </p:txBody>
      </p:sp>
      <p:sp>
        <p:nvSpPr>
          <p:cNvPr id="4" name="Segnaposto numero diapositiva 3"/>
          <p:cNvSpPr>
            <a:spLocks noGrp="1"/>
          </p:cNvSpPr>
          <p:nvPr>
            <p:ph type="sldNum" sz="quarter" idx="11"/>
          </p:nvPr>
        </p:nvSpPr>
        <p:spPr/>
        <p:txBody>
          <a:bodyPr/>
          <a:lstStyle/>
          <a:p>
            <a:pPr>
              <a:defRPr/>
            </a:pPr>
            <a:fld id="{2E64C337-FF08-40B5-9A91-325D179CCE25}" type="slidenum">
              <a:rPr lang="it-IT" smtClean="0"/>
              <a:pPr>
                <a:defRPr/>
              </a:pPr>
              <a:t>9</a:t>
            </a:fld>
            <a:endParaRPr lang="it-IT" dirty="0"/>
          </a:p>
        </p:txBody>
      </p:sp>
    </p:spTree>
    <p:extLst>
      <p:ext uri="{BB962C8B-B14F-4D97-AF65-F5344CB8AC3E}">
        <p14:creationId xmlns:p14="http://schemas.microsoft.com/office/powerpoint/2010/main" val="1624346446"/>
      </p:ext>
    </p:extLst>
  </p:cSld>
  <p:clrMapOvr>
    <a:masterClrMapping/>
  </p:clrMapOvr>
  <p:transition/>
</p:sld>
</file>

<file path=ppt/theme/theme1.xml><?xml version="1.0" encoding="utf-8"?>
<a:theme xmlns:a="http://schemas.openxmlformats.org/drawingml/2006/main" name="2010_format_presentazioni_aula_office2007">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accent1">
            <a:lumMod val="40000"/>
            <a:lumOff val="60000"/>
          </a:schemeClr>
        </a:solidFill>
        <a:ln w="9525" algn="ctr">
          <a:solidFill>
            <a:srgbClr val="000066"/>
          </a:solidFill>
          <a:round/>
          <a:headEnd/>
          <a:tailEnd/>
        </a:ln>
      </a:spPr>
      <a:bodyPr lIns="36000" tIns="36000" rIns="36000" bIns="36000" anchor="ctr">
        <a:normAutofit/>
      </a:bodyPr>
      <a:lstStyle>
        <a:defPPr algn="ctr" defTabSz="958850" eaLnBrk="0" hangingPunct="0">
          <a:defRPr sz="1800" i="0" dirty="0" smtClean="0">
            <a:solidFill>
              <a:srgbClr val="003399"/>
            </a:solidFill>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58850" rtl="0" eaLnBrk="0" fontAlgn="base" latinLnBrk="0" hangingPunct="0">
          <a:lnSpc>
            <a:spcPct val="100000"/>
          </a:lnSpc>
          <a:spcBef>
            <a:spcPct val="0"/>
          </a:spcBef>
          <a:spcAft>
            <a:spcPct val="0"/>
          </a:spcAft>
          <a:buClrTx/>
          <a:buSzTx/>
          <a:buFontTx/>
          <a:buNone/>
          <a:tabLst/>
          <a:defRPr kumimoji="0" lang="en-US" sz="1500" b="0" i="0" u="none" strike="noStrike" cap="none" normalizeH="0" baseline="0" smtClean="0">
            <a:ln>
              <a:noFill/>
            </a:ln>
            <a:solidFill>
              <a:schemeClr val="tx1"/>
            </a:solidFill>
            <a:effectLst/>
            <a:latin typeface="65 Helvetica Medium" charset="0"/>
          </a:defRPr>
        </a:defPPr>
      </a:lstStyle>
    </a:lnDef>
    <a:txDef>
      <a:spPr bwMode="auto">
        <a:noFill/>
        <a:ln w="9525">
          <a:noFill/>
          <a:miter lim="800000"/>
          <a:headEnd/>
          <a:tailEnd/>
        </a:ln>
      </a:spPr>
      <a:bodyPr wrap="none">
        <a:spAutoFit/>
      </a:bodyPr>
      <a:lstStyle>
        <a:defPPr algn="ctr">
          <a:defRPr sz="1800" i="0" dirty="0" err="1">
            <a:solidFill>
              <a:srgbClr val="003399"/>
            </a:solidFill>
            <a:latin typeface="Arial" charset="0"/>
            <a:cs typeface="Arial" charset="0"/>
          </a:defRPr>
        </a:defPPr>
      </a:lstStyle>
    </a:txDef>
  </a:objectDefaults>
  <a:extraClrSchemeLst>
    <a:extraClrScheme>
      <a:clrScheme name="Presentazione vuota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Presentazione vuota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Presentazione vuota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Presentazione vuota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Presentazione vuota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Presentazione vuota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Presentazione vuota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2010_format_presentazioni_aula_office2007</Template>
  <TotalTime>748</TotalTime>
  <Words>3410</Words>
  <Application>Microsoft Office PowerPoint</Application>
  <PresentationFormat>Presentazione su schermo (4:3)</PresentationFormat>
  <Paragraphs>434</Paragraphs>
  <Slides>41</Slides>
  <Notes>1</Notes>
  <HiddenSlides>0</HiddenSlides>
  <MMClips>0</MMClips>
  <ScaleCrop>false</ScaleCrop>
  <HeadingPairs>
    <vt:vector size="4" baseType="variant">
      <vt:variant>
        <vt:lpstr>Tema</vt:lpstr>
      </vt:variant>
      <vt:variant>
        <vt:i4>1</vt:i4>
      </vt:variant>
      <vt:variant>
        <vt:lpstr>Titoli diapositive</vt:lpstr>
      </vt:variant>
      <vt:variant>
        <vt:i4>41</vt:i4>
      </vt:variant>
    </vt:vector>
  </HeadingPairs>
  <TitlesOfParts>
    <vt:vector size="42" baseType="lpstr">
      <vt:lpstr>2010_format_presentazioni_aula_office2007</vt:lpstr>
      <vt:lpstr>Tax planning. Funzione del Tax Director.  Gestione del contenzioso.</vt:lpstr>
      <vt:lpstr>Premessa Su cosa si basa la gestione dei rapporti col Fisco?</vt:lpstr>
      <vt:lpstr>Premessa Su cosa si basa la gestione dei rapporti col Fisco?</vt:lpstr>
      <vt:lpstr>Premessa Su cosa si basa la gestione dei rapporti col Fisco?</vt:lpstr>
      <vt:lpstr>Premessa Su cosa si basa la gestione dei rapporti col Fisco?</vt:lpstr>
      <vt:lpstr>Premessa Su cosa si basa la gestione dei rapporti col Fisco?</vt:lpstr>
      <vt:lpstr>Premessa Su cosa si basa la gestione dei rapporti col Fisco?</vt:lpstr>
      <vt:lpstr>Premessa Su cosa si basa la gestione dei rapporti col Fisco?</vt:lpstr>
      <vt:lpstr>Premessa Su cosa si basa la gestione dei rapporti col Fisco?</vt:lpstr>
      <vt:lpstr>Premessa Su cosa si dovrebbe fondare la gestione dei rapporti col Fisco?</vt:lpstr>
      <vt:lpstr>IL TAX PLANNING</vt:lpstr>
      <vt:lpstr>IL TAX PLANNING</vt:lpstr>
      <vt:lpstr>IL TAX PLANNING</vt:lpstr>
      <vt:lpstr>IL TAX PLANNING</vt:lpstr>
      <vt:lpstr>IL TAX PLANNING</vt:lpstr>
      <vt:lpstr>IL TAX PLANNING</vt:lpstr>
      <vt:lpstr>IL TAX PLANNING</vt:lpstr>
      <vt:lpstr>IL TAX PLANNING</vt:lpstr>
      <vt:lpstr>IL TAX PLANNING</vt:lpstr>
      <vt:lpstr>IL TAX PLANNING</vt:lpstr>
      <vt:lpstr>IL TAX PLANNING</vt:lpstr>
      <vt:lpstr>IL TAX PLANNING</vt:lpstr>
      <vt:lpstr>IL TAX PLANNING</vt:lpstr>
      <vt:lpstr>IL TAX PLANNING</vt:lpstr>
      <vt:lpstr>IL TAX PLANNING</vt:lpstr>
      <vt:lpstr>IL TAX PLANNING</vt:lpstr>
      <vt:lpstr>IL TAX PLANNING</vt:lpstr>
      <vt:lpstr>IL RUOLO DEL TAX DIRECTOR NELLA GESTIONE DEL RISCHIO FISCALE</vt:lpstr>
      <vt:lpstr>IL RUOLO DEL TAX DIRECTOR NELLA GESTIONE DEL RISCHIO FISCALE</vt:lpstr>
      <vt:lpstr>IL RUOLO DEL TAX DIRECTOR NELLA GESTIONE DEL RISCHIO FISCALE</vt:lpstr>
      <vt:lpstr>IL RUOLO DEL TAX DIRECTOR NELLA GESTIONE DEL RISCHIO FISCALE</vt:lpstr>
      <vt:lpstr>IL RUOLO DEL TAX DIRECTOR NELLA GESTIONE DEL RISCHIO FISCALE</vt:lpstr>
      <vt:lpstr>IL RUOLO DEL TAX DIRECTOR NELLA GESTIONE DEL RISCHIO FISCALE</vt:lpstr>
      <vt:lpstr>IL RUOLO DEL TAX DIRECTOR NELLA GESTIONE DEL RISCHIO FISCALE</vt:lpstr>
      <vt:lpstr>IL RUOLO DEL TAX DIRECTOR NELLA GESTIONE DEL RISCHIO FISCALE</vt:lpstr>
      <vt:lpstr>IL RUOLO DEL TAX DIRECTOR NELLA GESTIONE DEL RISCHIO FISCALE</vt:lpstr>
      <vt:lpstr>IL RUOLO DEL TAX DIRECTOR NELLA GESTIONE DEL RISCHIO FISCALE</vt:lpstr>
      <vt:lpstr>IL RUOLO DEL TAX DIRECTOR NELLA GESTIONE DEL RISCHIO FISCALE</vt:lpstr>
      <vt:lpstr>IL RUOLO DEL TAX DIRECTOR NELLA GESTIONE DEL RISCHIO FISCALE</vt:lpstr>
      <vt:lpstr>IL RUOLO DEL TAX DIRECTOR NELLA GESTIONE DEL RISCHIO FISCALE</vt:lpstr>
      <vt:lpstr>TAX PLANNING. FUNZIONE DEL TAX DIRECTOR. GESTIONE DEL CONTENZIOSO</vt:lpstr>
    </vt:vector>
  </TitlesOfParts>
  <Company>Universita' Luigi Bocconi</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Gestione dei Rapporti col Fisco: verifiche fiscali e contenzioso</dc:title>
  <dc:creator>Giulio Allevato</dc:creator>
  <cp:lastModifiedBy>GHISELLI Fabio</cp:lastModifiedBy>
  <cp:revision>143</cp:revision>
  <cp:lastPrinted>2002-02-28T17:42:34Z</cp:lastPrinted>
  <dcterms:created xsi:type="dcterms:W3CDTF">2012-03-08T18:42:02Z</dcterms:created>
  <dcterms:modified xsi:type="dcterms:W3CDTF">2016-05-23T09:02:25Z</dcterms:modified>
  <cp:category>Executive Education</cp:category>
</cp:coreProperties>
</file>